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wav" ContentType="audio/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44" r:id="rId3"/>
    <p:sldId id="345" r:id="rId4"/>
    <p:sldId id="346" r:id="rId5"/>
    <p:sldId id="257" r:id="rId6"/>
    <p:sldId id="258" r:id="rId7"/>
    <p:sldId id="259" r:id="rId8"/>
    <p:sldId id="260" r:id="rId9"/>
    <p:sldId id="349" r:id="rId10"/>
    <p:sldId id="343" r:id="rId11"/>
    <p:sldId id="261" r:id="rId12"/>
    <p:sldId id="262" r:id="rId13"/>
    <p:sldId id="263" r:id="rId14"/>
    <p:sldId id="264" r:id="rId15"/>
    <p:sldId id="265" r:id="rId16"/>
    <p:sldId id="266" r:id="rId17"/>
    <p:sldId id="267" r:id="rId18"/>
    <p:sldId id="268" r:id="rId19"/>
    <p:sldId id="269" r:id="rId20"/>
    <p:sldId id="270" r:id="rId21"/>
    <p:sldId id="271" r:id="rId22"/>
    <p:sldId id="353" r:id="rId23"/>
    <p:sldId id="325" r:id="rId24"/>
    <p:sldId id="326" r:id="rId25"/>
    <p:sldId id="327" r:id="rId26"/>
    <p:sldId id="328" r:id="rId27"/>
    <p:sldId id="329" r:id="rId28"/>
    <p:sldId id="330" r:id="rId29"/>
    <p:sldId id="331" r:id="rId30"/>
    <p:sldId id="332" r:id="rId31"/>
    <p:sldId id="272" r:id="rId32"/>
    <p:sldId id="273" r:id="rId33"/>
    <p:sldId id="309" r:id="rId34"/>
    <p:sldId id="274" r:id="rId35"/>
    <p:sldId id="275" r:id="rId36"/>
    <p:sldId id="276" r:id="rId37"/>
    <p:sldId id="310" r:id="rId38"/>
    <p:sldId id="277" r:id="rId39"/>
    <p:sldId id="279" r:id="rId40"/>
    <p:sldId id="348" r:id="rId41"/>
    <p:sldId id="312" r:id="rId42"/>
    <p:sldId id="280" r:id="rId43"/>
    <p:sldId id="281" r:id="rId44"/>
    <p:sldId id="282" r:id="rId45"/>
    <p:sldId id="283" r:id="rId46"/>
    <p:sldId id="313" r:id="rId47"/>
    <p:sldId id="314" r:id="rId48"/>
    <p:sldId id="284" r:id="rId49"/>
    <p:sldId id="285" r:id="rId50"/>
    <p:sldId id="286" r:id="rId51"/>
    <p:sldId id="316" r:id="rId52"/>
    <p:sldId id="315" r:id="rId53"/>
    <p:sldId id="287" r:id="rId54"/>
    <p:sldId id="288" r:id="rId55"/>
    <p:sldId id="317" r:id="rId56"/>
    <p:sldId id="289" r:id="rId57"/>
    <p:sldId id="318" r:id="rId58"/>
    <p:sldId id="319" r:id="rId59"/>
    <p:sldId id="290" r:id="rId60"/>
    <p:sldId id="291" r:id="rId61"/>
    <p:sldId id="292" r:id="rId62"/>
    <p:sldId id="293" r:id="rId63"/>
    <p:sldId id="320" r:id="rId64"/>
    <p:sldId id="333" r:id="rId65"/>
    <p:sldId id="334" r:id="rId66"/>
    <p:sldId id="335" r:id="rId67"/>
    <p:sldId id="336" r:id="rId68"/>
    <p:sldId id="294" r:id="rId69"/>
    <p:sldId id="295" r:id="rId70"/>
    <p:sldId id="296" r:id="rId71"/>
    <p:sldId id="297" r:id="rId72"/>
    <p:sldId id="323" r:id="rId73"/>
    <p:sldId id="298" r:id="rId74"/>
    <p:sldId id="299" r:id="rId75"/>
    <p:sldId id="300" r:id="rId76"/>
    <p:sldId id="324" r:id="rId77"/>
    <p:sldId id="303" r:id="rId78"/>
    <p:sldId id="304" r:id="rId79"/>
    <p:sldId id="305" r:id="rId80"/>
    <p:sldId id="307" r:id="rId81"/>
    <p:sldId id="350" r:id="rId82"/>
    <p:sldId id="351" r:id="rId83"/>
    <p:sldId id="352" r:id="rId84"/>
    <p:sldId id="308" r:id="rId85"/>
    <p:sldId id="337" r:id="rId8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7" d="100"/>
          <a:sy n="67" d="100"/>
        </p:scale>
        <p:origin x="1260" y="5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92D45CC-0AE8-4CA0-A3E1-9070EC686168}" type="datetimeFigureOut">
              <a:rPr lang="en-US" smtClean="0"/>
              <a:t>9/14/2017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E9E615-52E6-4C66-877B-59CA7AEDEF94}" type="slidenum">
              <a:rPr lang="en-US" smtClean="0"/>
              <a:t>‹#›</a:t>
            </a:fld>
            <a:endParaRPr lang="en-US"/>
          </a:p>
        </p:txBody>
      </p:sp>
    </p:spTree>
    <p:extLst>
      <p:ext uri="{BB962C8B-B14F-4D97-AF65-F5344CB8AC3E}">
        <p14:creationId xmlns:p14="http://schemas.microsoft.com/office/powerpoint/2010/main" val="3326181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92D45CC-0AE8-4CA0-A3E1-9070EC686168}" type="datetimeFigureOut">
              <a:rPr lang="en-US" smtClean="0"/>
              <a:t>9/14/2017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E9E615-52E6-4C66-877B-59CA7AEDEF94}" type="slidenum">
              <a:rPr lang="en-US" smtClean="0"/>
              <a:t>‹#›</a:t>
            </a:fld>
            <a:endParaRPr lang="en-US"/>
          </a:p>
        </p:txBody>
      </p:sp>
    </p:spTree>
    <p:extLst>
      <p:ext uri="{BB962C8B-B14F-4D97-AF65-F5344CB8AC3E}">
        <p14:creationId xmlns:p14="http://schemas.microsoft.com/office/powerpoint/2010/main" val="1160419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92D45CC-0AE8-4CA0-A3E1-9070EC686168}" type="datetimeFigureOut">
              <a:rPr lang="en-US" smtClean="0"/>
              <a:t>9/14/2017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E9E615-52E6-4C66-877B-59CA7AEDEF94}" type="slidenum">
              <a:rPr lang="en-US" smtClean="0"/>
              <a:t>‹#›</a:t>
            </a:fld>
            <a:endParaRPr lang="en-US"/>
          </a:p>
        </p:txBody>
      </p:sp>
    </p:spTree>
    <p:extLst>
      <p:ext uri="{BB962C8B-B14F-4D97-AF65-F5344CB8AC3E}">
        <p14:creationId xmlns:p14="http://schemas.microsoft.com/office/powerpoint/2010/main" val="3247427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92D45CC-0AE8-4CA0-A3E1-9070EC686168}" type="datetimeFigureOut">
              <a:rPr lang="en-US" smtClean="0"/>
              <a:t>9/14/2017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E9E615-52E6-4C66-877B-59CA7AEDEF94}" type="slidenum">
              <a:rPr lang="en-US" smtClean="0"/>
              <a:t>‹#›</a:t>
            </a:fld>
            <a:endParaRPr lang="en-US"/>
          </a:p>
        </p:txBody>
      </p:sp>
    </p:spTree>
    <p:extLst>
      <p:ext uri="{BB962C8B-B14F-4D97-AF65-F5344CB8AC3E}">
        <p14:creationId xmlns:p14="http://schemas.microsoft.com/office/powerpoint/2010/main" val="90502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92D45CC-0AE8-4CA0-A3E1-9070EC686168}" type="datetimeFigureOut">
              <a:rPr lang="en-US" smtClean="0"/>
              <a:t>9/14/2017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E9E615-52E6-4C66-877B-59CA7AEDEF94}" type="slidenum">
              <a:rPr lang="en-US" smtClean="0"/>
              <a:t>‹#›</a:t>
            </a:fld>
            <a:endParaRPr lang="en-US"/>
          </a:p>
        </p:txBody>
      </p:sp>
    </p:spTree>
    <p:extLst>
      <p:ext uri="{BB962C8B-B14F-4D97-AF65-F5344CB8AC3E}">
        <p14:creationId xmlns:p14="http://schemas.microsoft.com/office/powerpoint/2010/main" val="1966425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92D45CC-0AE8-4CA0-A3E1-9070EC686168}" type="datetimeFigureOut">
              <a:rPr lang="en-US" smtClean="0"/>
              <a:t>9/14/2017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E9E615-52E6-4C66-877B-59CA7AEDEF94}" type="slidenum">
              <a:rPr lang="en-US" smtClean="0"/>
              <a:t>‹#›</a:t>
            </a:fld>
            <a:endParaRPr lang="en-US"/>
          </a:p>
        </p:txBody>
      </p:sp>
    </p:spTree>
    <p:extLst>
      <p:ext uri="{BB962C8B-B14F-4D97-AF65-F5344CB8AC3E}">
        <p14:creationId xmlns:p14="http://schemas.microsoft.com/office/powerpoint/2010/main" val="3383962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92D45CC-0AE8-4CA0-A3E1-9070EC686168}" type="datetimeFigureOut">
              <a:rPr lang="en-US" smtClean="0"/>
              <a:t>9/14/2017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E9E615-52E6-4C66-877B-59CA7AEDEF94}" type="slidenum">
              <a:rPr lang="en-US" smtClean="0"/>
              <a:t>‹#›</a:t>
            </a:fld>
            <a:endParaRPr lang="en-US"/>
          </a:p>
        </p:txBody>
      </p:sp>
    </p:spTree>
    <p:extLst>
      <p:ext uri="{BB962C8B-B14F-4D97-AF65-F5344CB8AC3E}">
        <p14:creationId xmlns:p14="http://schemas.microsoft.com/office/powerpoint/2010/main" val="1912713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92D45CC-0AE8-4CA0-A3E1-9070EC686168}" type="datetimeFigureOut">
              <a:rPr lang="en-US" smtClean="0"/>
              <a:t>9/14/2017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E9E615-52E6-4C66-877B-59CA7AEDEF94}" type="slidenum">
              <a:rPr lang="en-US" smtClean="0"/>
              <a:t>‹#›</a:t>
            </a:fld>
            <a:endParaRPr lang="en-US"/>
          </a:p>
        </p:txBody>
      </p:sp>
    </p:spTree>
    <p:extLst>
      <p:ext uri="{BB962C8B-B14F-4D97-AF65-F5344CB8AC3E}">
        <p14:creationId xmlns:p14="http://schemas.microsoft.com/office/powerpoint/2010/main" val="4084870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2D45CC-0AE8-4CA0-A3E1-9070EC686168}" type="datetimeFigureOut">
              <a:rPr lang="en-US" smtClean="0"/>
              <a:t>9/14/2017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E9E615-52E6-4C66-877B-59CA7AEDEF94}" type="slidenum">
              <a:rPr lang="en-US" smtClean="0"/>
              <a:t>‹#›</a:t>
            </a:fld>
            <a:endParaRPr lang="en-US"/>
          </a:p>
        </p:txBody>
      </p:sp>
    </p:spTree>
    <p:extLst>
      <p:ext uri="{BB962C8B-B14F-4D97-AF65-F5344CB8AC3E}">
        <p14:creationId xmlns:p14="http://schemas.microsoft.com/office/powerpoint/2010/main" val="366697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92D45CC-0AE8-4CA0-A3E1-9070EC686168}" type="datetimeFigureOut">
              <a:rPr lang="en-US" smtClean="0"/>
              <a:t>9/14/2017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E9E615-52E6-4C66-877B-59CA7AEDEF94}" type="slidenum">
              <a:rPr lang="en-US" smtClean="0"/>
              <a:t>‹#›</a:t>
            </a:fld>
            <a:endParaRPr lang="en-US"/>
          </a:p>
        </p:txBody>
      </p:sp>
    </p:spTree>
    <p:extLst>
      <p:ext uri="{BB962C8B-B14F-4D97-AF65-F5344CB8AC3E}">
        <p14:creationId xmlns:p14="http://schemas.microsoft.com/office/powerpoint/2010/main" val="34392890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92D45CC-0AE8-4CA0-A3E1-9070EC686168}" type="datetimeFigureOut">
              <a:rPr lang="en-US" smtClean="0"/>
              <a:t>9/14/2017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E9E615-52E6-4C66-877B-59CA7AEDEF94}" type="slidenum">
              <a:rPr lang="en-US" smtClean="0"/>
              <a:t>‹#›</a:t>
            </a:fld>
            <a:endParaRPr lang="en-US"/>
          </a:p>
        </p:txBody>
      </p:sp>
    </p:spTree>
    <p:extLst>
      <p:ext uri="{BB962C8B-B14F-4D97-AF65-F5344CB8AC3E}">
        <p14:creationId xmlns:p14="http://schemas.microsoft.com/office/powerpoint/2010/main" val="1709737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2D45CC-0AE8-4CA0-A3E1-9070EC686168}" type="datetimeFigureOut">
              <a:rPr lang="en-US" smtClean="0"/>
              <a:t>9/14/2017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E9E615-52E6-4C66-877B-59CA7AEDEF94}" type="slidenum">
              <a:rPr lang="en-US" smtClean="0"/>
              <a:t>‹#›</a:t>
            </a:fld>
            <a:endParaRPr lang="en-US"/>
          </a:p>
        </p:txBody>
      </p:sp>
    </p:spTree>
    <p:extLst>
      <p:ext uri="{BB962C8B-B14F-4D97-AF65-F5344CB8AC3E}">
        <p14:creationId xmlns:p14="http://schemas.microsoft.com/office/powerpoint/2010/main" val="24877674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Cryptosystem" TargetMode="External"/><Relationship Id="rId7" Type="http://schemas.openxmlformats.org/officeDocument/2006/relationships/hyperlink" Target="https://en.wikipedia.org/wiki/Security_through_obscurity" TargetMode="External"/><Relationship Id="rId2" Type="http://schemas.openxmlformats.org/officeDocument/2006/relationships/hyperlink" Target="https://en.wikipedia.org/wiki/Auguste_Kerckhoffs" TargetMode="External"/><Relationship Id="rId1" Type="http://schemas.openxmlformats.org/officeDocument/2006/relationships/slideLayout" Target="../slideLayouts/slideLayout2.xml"/><Relationship Id="rId6" Type="http://schemas.openxmlformats.org/officeDocument/2006/relationships/hyperlink" Target="https://en.wikipedia.org/wiki/Adversary_(cryptography)" TargetMode="External"/><Relationship Id="rId5" Type="http://schemas.openxmlformats.org/officeDocument/2006/relationships/hyperlink" Target="https://en.wikipedia.org/wiki/Claude_E._Shannon" TargetMode="External"/><Relationship Id="rId4" Type="http://schemas.openxmlformats.org/officeDocument/2006/relationships/hyperlink" Target="https://en.wikipedia.org/wiki/Cryptographic_key"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7.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audio" Target="../media/audio1.wav"/></Relationships>
</file>

<file path=ppt/slides/_rels/slide8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audio" Target="../media/audio2.wav"/></Relationships>
</file>

<file path=ppt/slides/_rels/slide8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audio" Target="../media/audio3.wav"/></Relationships>
</file>

<file path=ppt/slides/_rels/slide84.xml.rels><?xml version="1.0" encoding="UTF-8" standalone="yes"?>
<Relationships xmlns="http://schemas.openxmlformats.org/package/2006/relationships"><Relationship Id="rId3" Type="http://schemas.openxmlformats.org/officeDocument/2006/relationships/hyperlink" Target="http://www.informatik.uni-trier.de/~ley/db/indices/a-tree/a/Adleman:Leonard_M=.html" TargetMode="External"/><Relationship Id="rId2" Type="http://schemas.openxmlformats.org/officeDocument/2006/relationships/hyperlink" Target="http://www.informatik.uni-trier.de/~ley/db/indices/a-tree/s/Shamir:Adi.html" TargetMode="External"/><Relationship Id="rId1" Type="http://schemas.openxmlformats.org/officeDocument/2006/relationships/slideLayout" Target="../slideLayouts/slideLayout2.xml"/><Relationship Id="rId4" Type="http://schemas.openxmlformats.org/officeDocument/2006/relationships/hyperlink" Target="http://www.informatik.uni-trier.de/~ley/db/journals/cacm/cacm21.html#RivestSA78" TargetMode="External"/></Relationships>
</file>

<file path=ppt/slides/_rels/slide85.xml.rels><?xml version="1.0" encoding="UTF-8" standalone="yes"?>
<Relationships xmlns="http://schemas.openxmlformats.org/package/2006/relationships"><Relationship Id="rId2" Type="http://schemas.openxmlformats.org/officeDocument/2006/relationships/hyperlink" Target="http://portal.acm.org/citation.cfm?doid=1943226.1943243"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3  Cryptography</a:t>
            </a:r>
            <a:endParaRPr lang="en-US" dirty="0"/>
          </a:p>
        </p:txBody>
      </p:sp>
    </p:spTree>
    <p:extLst>
      <p:ext uri="{BB962C8B-B14F-4D97-AF65-F5344CB8AC3E}">
        <p14:creationId xmlns:p14="http://schemas.microsoft.com/office/powerpoint/2010/main" val="36001571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Title 1"/>
          <p:cNvSpPr>
            <a:spLocks noGrp="1"/>
          </p:cNvSpPr>
          <p:nvPr>
            <p:ph type="title"/>
          </p:nvPr>
        </p:nvSpPr>
        <p:spPr/>
        <p:txBody>
          <a:bodyPr/>
          <a:lstStyle/>
          <a:p>
            <a:r>
              <a:rPr lang="en-US" altLang="en-US" sz="2800" dirty="0" smtClean="0"/>
              <a:t>Use of encryption in the architecture layers</a:t>
            </a:r>
          </a:p>
        </p:txBody>
      </p:sp>
      <p:pic>
        <p:nvPicPr>
          <p:cNvPr id="22425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0738" y="2339975"/>
            <a:ext cx="4962525"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8371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0" hangingPunct="0">
              <a:spcBef>
                <a:spcPct val="0"/>
              </a:spcBef>
              <a:buFontTx/>
              <a:buNone/>
            </a:pPr>
            <a:fld id="{EEB67CD9-3E61-4A36-9278-88DF4DD32F1E}" type="datetime1">
              <a:rPr lang="en-US" altLang="en-US" sz="1400" b="0" i="0" smtClean="0">
                <a:latin typeface="Times New Roman" pitchFamily="18" charset="0"/>
              </a:rPr>
              <a:pPr eaLnBrk="0" hangingPunct="0">
                <a:spcBef>
                  <a:spcPct val="0"/>
                </a:spcBef>
                <a:buFontTx/>
                <a:buNone/>
              </a:pPr>
              <a:t>9/14/2017</a:t>
            </a:fld>
            <a:endParaRPr lang="en-US" altLang="en-US" sz="1400" b="0" i="0" smtClean="0">
              <a:latin typeface="Times New Roman" pitchFamily="18" charset="0"/>
            </a:endParaRPr>
          </a:p>
        </p:txBody>
      </p:sp>
      <p:sp>
        <p:nvSpPr>
          <p:cNvPr id="18227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0" hangingPunct="0">
              <a:spcBef>
                <a:spcPct val="0"/>
              </a:spcBef>
              <a:buFontTx/>
              <a:buNone/>
            </a:pPr>
            <a:fld id="{0037F436-0FDE-491F-AC56-6C8AA16B5F7A}" type="slidenum">
              <a:rPr lang="en-US" altLang="en-US" sz="1400" b="0" i="0">
                <a:latin typeface="Times New Roman" pitchFamily="18" charset="0"/>
              </a:rPr>
              <a:pPr eaLnBrk="0" hangingPunct="0">
                <a:spcBef>
                  <a:spcPct val="0"/>
                </a:spcBef>
                <a:buFontTx/>
                <a:buNone/>
              </a:pPr>
              <a:t>11</a:t>
            </a:fld>
            <a:endParaRPr lang="en-US" altLang="en-US" sz="1400" b="0" i="0">
              <a:latin typeface="Times New Roman" pitchFamily="18" charset="0"/>
            </a:endParaRPr>
          </a:p>
        </p:txBody>
      </p:sp>
      <p:sp>
        <p:nvSpPr>
          <p:cNvPr id="182276" name="Rectangle 2"/>
          <p:cNvSpPr>
            <a:spLocks noGrp="1" noChangeArrowheads="1"/>
          </p:cNvSpPr>
          <p:nvPr>
            <p:ph type="title" idx="4294967295"/>
          </p:nvPr>
        </p:nvSpPr>
        <p:spPr/>
        <p:txBody>
          <a:bodyPr/>
          <a:lstStyle/>
          <a:p>
            <a:pPr eaLnBrk="1" hangingPunct="1"/>
            <a:r>
              <a:rPr lang="en-US" altLang="en-US" smtClean="0"/>
              <a:t>Mechanism</a:t>
            </a:r>
          </a:p>
        </p:txBody>
      </p:sp>
      <p:sp>
        <p:nvSpPr>
          <p:cNvPr id="182277" name="Rectangle 3"/>
          <p:cNvSpPr>
            <a:spLocks noGrp="1" noChangeArrowheads="1"/>
          </p:cNvSpPr>
          <p:nvPr>
            <p:ph type="body" idx="4294967295"/>
          </p:nvPr>
        </p:nvSpPr>
        <p:spPr/>
        <p:txBody>
          <a:bodyPr/>
          <a:lstStyle/>
          <a:p>
            <a:pPr eaLnBrk="1" hangingPunct="1"/>
            <a:endParaRPr lang="en-US" altLang="en-US" dirty="0" smtClean="0"/>
          </a:p>
          <a:p>
            <a:pPr eaLnBrk="1" hangingPunct="1"/>
            <a:r>
              <a:rPr lang="en-US" altLang="en-US" dirty="0" smtClean="0"/>
              <a:t>Encryption is encoding a message to hide its meaning. </a:t>
            </a:r>
          </a:p>
          <a:p>
            <a:pPr eaLnBrk="1" hangingPunct="1"/>
            <a:r>
              <a:rPr lang="en-US" altLang="en-US" i="0" dirty="0" smtClean="0"/>
              <a:t>Plaintext</a:t>
            </a:r>
            <a:r>
              <a:rPr lang="en-US" altLang="en-US" dirty="0" smtClean="0"/>
              <a:t> (M) is converted into </a:t>
            </a:r>
            <a:r>
              <a:rPr lang="en-US" altLang="en-US" i="0" dirty="0" err="1" smtClean="0"/>
              <a:t>cyphertext</a:t>
            </a:r>
            <a:r>
              <a:rPr lang="en-US" altLang="en-US" i="0" dirty="0" smtClean="0"/>
              <a:t> (C)</a:t>
            </a:r>
            <a:r>
              <a:rPr lang="en-US" altLang="en-US" dirty="0" smtClean="0"/>
              <a:t>.  Formally, C=E(M) and M=D(C) . </a:t>
            </a:r>
          </a:p>
          <a:p>
            <a:pPr eaLnBrk="1" hangingPunct="1"/>
            <a:r>
              <a:rPr lang="en-US" altLang="en-US" dirty="0" smtClean="0"/>
              <a:t>The cryptosystem must produce M=D(E(M)) to be useful</a:t>
            </a:r>
          </a:p>
          <a:p>
            <a:pPr eaLnBrk="1" hangingPunct="1"/>
            <a:endParaRPr lang="en-US" altLang="en-US" dirty="0" smtClean="0"/>
          </a:p>
        </p:txBody>
      </p:sp>
    </p:spTree>
    <p:extLst>
      <p:ext uri="{BB962C8B-B14F-4D97-AF65-F5344CB8AC3E}">
        <p14:creationId xmlns:p14="http://schemas.microsoft.com/office/powerpoint/2010/main" val="2380457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0" hangingPunct="0">
              <a:spcBef>
                <a:spcPct val="0"/>
              </a:spcBef>
              <a:buFontTx/>
              <a:buNone/>
            </a:pPr>
            <a:fld id="{1B9FA8E4-AB58-4185-B677-8FE09C60E465}" type="datetime1">
              <a:rPr lang="en-US" altLang="en-US" sz="1400" b="0" i="0" smtClean="0">
                <a:latin typeface="Times New Roman" pitchFamily="18" charset="0"/>
              </a:rPr>
              <a:pPr eaLnBrk="0" hangingPunct="0">
                <a:spcBef>
                  <a:spcPct val="0"/>
                </a:spcBef>
                <a:buFontTx/>
                <a:buNone/>
              </a:pPr>
              <a:t>9/14/2017</a:t>
            </a:fld>
            <a:endParaRPr lang="en-US" altLang="en-US" sz="1400" b="0" i="0" smtClean="0">
              <a:latin typeface="Times New Roman" pitchFamily="18" charset="0"/>
            </a:endParaRPr>
          </a:p>
        </p:txBody>
      </p:sp>
      <p:sp>
        <p:nvSpPr>
          <p:cNvPr id="18329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0" hangingPunct="0">
              <a:spcBef>
                <a:spcPct val="0"/>
              </a:spcBef>
              <a:buFontTx/>
              <a:buNone/>
            </a:pPr>
            <a:fld id="{357E75A3-7BD5-40D6-9611-3FC342F0F631}" type="slidenum">
              <a:rPr lang="en-US" altLang="en-US" sz="1400" b="0" i="0">
                <a:latin typeface="Times New Roman" pitchFamily="18" charset="0"/>
              </a:rPr>
              <a:pPr eaLnBrk="0" hangingPunct="0">
                <a:spcBef>
                  <a:spcPct val="0"/>
                </a:spcBef>
                <a:buFontTx/>
                <a:buNone/>
              </a:pPr>
              <a:t>12</a:t>
            </a:fld>
            <a:endParaRPr lang="en-US" altLang="en-US" sz="1400" b="0" i="0">
              <a:latin typeface="Times New Roman" pitchFamily="18" charset="0"/>
            </a:endParaRPr>
          </a:p>
        </p:txBody>
      </p:sp>
      <p:pic>
        <p:nvPicPr>
          <p:cNvPr id="183300" name="Picture 20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052638"/>
            <a:ext cx="5486400"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301" name="Rectangle 2052"/>
          <p:cNvSpPr>
            <a:spLocks noGrp="1" noChangeArrowheads="1"/>
          </p:cNvSpPr>
          <p:nvPr>
            <p:ph type="title" idx="4294967295"/>
          </p:nvPr>
        </p:nvSpPr>
        <p:spPr/>
        <p:txBody>
          <a:bodyPr/>
          <a:lstStyle/>
          <a:p>
            <a:pPr eaLnBrk="1" hangingPunct="1"/>
            <a:r>
              <a:rPr lang="en-US" altLang="en-US" smtClean="0"/>
              <a:t>Symmetric cryptosystem</a:t>
            </a:r>
          </a:p>
        </p:txBody>
      </p:sp>
    </p:spTree>
    <p:extLst>
      <p:ext uri="{BB962C8B-B14F-4D97-AF65-F5344CB8AC3E}">
        <p14:creationId xmlns:p14="http://schemas.microsoft.com/office/powerpoint/2010/main" val="6069434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p:txBody>
          <a:bodyPr/>
          <a:lstStyle/>
          <a:p>
            <a:r>
              <a:rPr lang="en-US" altLang="en-US" smtClean="0"/>
              <a:t>Notation</a:t>
            </a:r>
          </a:p>
        </p:txBody>
      </p:sp>
      <p:sp>
        <p:nvSpPr>
          <p:cNvPr id="184323" name="Rectangle 3"/>
          <p:cNvSpPr>
            <a:spLocks noGrp="1" noChangeArrowheads="1"/>
          </p:cNvSpPr>
          <p:nvPr>
            <p:ph type="body" idx="1"/>
          </p:nvPr>
        </p:nvSpPr>
        <p:spPr/>
        <p:txBody>
          <a:bodyPr/>
          <a:lstStyle/>
          <a:p>
            <a:pPr marL="711200" indent="-711200"/>
            <a:r>
              <a:rPr lang="en-US" altLang="en-US" sz="2400" b="0" smtClean="0"/>
              <a:t>M – Message - Plaintext or clear text.</a:t>
            </a:r>
          </a:p>
          <a:p>
            <a:pPr marL="711200" indent="-711200"/>
            <a:r>
              <a:rPr lang="en-US" altLang="en-US" sz="2400" b="0" smtClean="0"/>
              <a:t>C – Ciphertext - encrypted message.</a:t>
            </a:r>
          </a:p>
          <a:p>
            <a:pPr marL="711200" indent="-711200"/>
            <a:r>
              <a:rPr lang="en-US" altLang="en-US" sz="2400" b="0" smtClean="0"/>
              <a:t>K – Key.</a:t>
            </a:r>
          </a:p>
          <a:p>
            <a:pPr marL="711200" indent="-711200"/>
            <a:r>
              <a:rPr lang="en-US" altLang="en-US" sz="2400" b="0" smtClean="0"/>
              <a:t>E – The encryption function (or procedure) C = Ek(M)</a:t>
            </a:r>
          </a:p>
          <a:p>
            <a:pPr marL="711200" indent="-711200"/>
            <a:r>
              <a:rPr lang="en-US" altLang="en-US" sz="2400" b="0" smtClean="0"/>
              <a:t>D – The decryption function M = Dk(C)</a:t>
            </a:r>
          </a:p>
          <a:p>
            <a:pPr marL="711200" indent="-711200"/>
            <a:r>
              <a:rPr lang="en-US" altLang="en-US" sz="2400" b="0" smtClean="0"/>
              <a:t>For any key K, and for any message M: M = Dk(Ek(M))</a:t>
            </a:r>
          </a:p>
          <a:p>
            <a:pPr marL="711200" indent="-711200"/>
            <a:r>
              <a:rPr lang="en-US" altLang="en-US" sz="2400" b="0" smtClean="0"/>
              <a:t>We also use the notation: C = E(K,M); M = D(K,C)</a:t>
            </a:r>
          </a:p>
        </p:txBody>
      </p:sp>
    </p:spTree>
    <p:extLst>
      <p:ext uri="{BB962C8B-B14F-4D97-AF65-F5344CB8AC3E}">
        <p14:creationId xmlns:p14="http://schemas.microsoft.com/office/powerpoint/2010/main" val="20109850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0" hangingPunct="0">
              <a:spcBef>
                <a:spcPct val="0"/>
              </a:spcBef>
              <a:buFontTx/>
              <a:buNone/>
            </a:pPr>
            <a:fld id="{4692F90A-AB71-4DCC-9E58-4DFBE99E5D78}" type="datetime1">
              <a:rPr lang="en-US" altLang="en-US" sz="1400" b="0" i="0" smtClean="0">
                <a:latin typeface="Times New Roman" pitchFamily="18" charset="0"/>
              </a:rPr>
              <a:pPr eaLnBrk="0" hangingPunct="0">
                <a:spcBef>
                  <a:spcPct val="0"/>
                </a:spcBef>
                <a:buFontTx/>
                <a:buNone/>
              </a:pPr>
              <a:t>9/14/2017</a:t>
            </a:fld>
            <a:endParaRPr lang="en-US" altLang="en-US" sz="1400" b="0" i="0" smtClean="0">
              <a:latin typeface="Times New Roman" pitchFamily="18" charset="0"/>
            </a:endParaRPr>
          </a:p>
        </p:txBody>
      </p:sp>
      <p:sp>
        <p:nvSpPr>
          <p:cNvPr id="18534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0" hangingPunct="0">
              <a:spcBef>
                <a:spcPct val="0"/>
              </a:spcBef>
              <a:buFontTx/>
              <a:buNone/>
            </a:pPr>
            <a:fld id="{5C9994CD-531B-4A8F-9435-AA181D6462D0}" type="slidenum">
              <a:rPr lang="en-US" altLang="en-US" sz="1400" b="0" i="0">
                <a:latin typeface="Times New Roman" pitchFamily="18" charset="0"/>
              </a:rPr>
              <a:pPr eaLnBrk="0" hangingPunct="0">
                <a:spcBef>
                  <a:spcPct val="0"/>
                </a:spcBef>
                <a:buFontTx/>
                <a:buNone/>
              </a:pPr>
              <a:t>14</a:t>
            </a:fld>
            <a:endParaRPr lang="en-US" altLang="en-US" sz="1400" b="0" i="0">
              <a:latin typeface="Times New Roman" pitchFamily="18" charset="0"/>
            </a:endParaRPr>
          </a:p>
        </p:txBody>
      </p:sp>
      <p:sp>
        <p:nvSpPr>
          <p:cNvPr id="185348" name="Rectangle 2"/>
          <p:cNvSpPr>
            <a:spLocks noGrp="1" noChangeArrowheads="1"/>
          </p:cNvSpPr>
          <p:nvPr>
            <p:ph type="title" idx="4294967295"/>
          </p:nvPr>
        </p:nvSpPr>
        <p:spPr/>
        <p:txBody>
          <a:bodyPr/>
          <a:lstStyle/>
          <a:p>
            <a:pPr eaLnBrk="1" hangingPunct="1"/>
            <a:r>
              <a:rPr lang="en-US" altLang="en-US" smtClean="0"/>
              <a:t>Classification</a:t>
            </a:r>
          </a:p>
        </p:txBody>
      </p:sp>
      <p:sp>
        <p:nvSpPr>
          <p:cNvPr id="185349" name="Rectangle 3"/>
          <p:cNvSpPr>
            <a:spLocks noGrp="1" noChangeArrowheads="1"/>
          </p:cNvSpPr>
          <p:nvPr>
            <p:ph type="body" idx="4294967295"/>
          </p:nvPr>
        </p:nvSpPr>
        <p:spPr/>
        <p:txBody>
          <a:bodyPr/>
          <a:lstStyle/>
          <a:p>
            <a:pPr lvl="2" eaLnBrk="1" hangingPunct="1">
              <a:buFont typeface="Symbol" pitchFamily="18" charset="2"/>
              <a:buChar char="·"/>
            </a:pPr>
            <a:r>
              <a:rPr lang="en-US" altLang="en-US" smtClean="0"/>
              <a:t>Number of keys used: symmetric (one key) and asymmetric (encryption and decryption keys, these are the </a:t>
            </a:r>
            <a:r>
              <a:rPr lang="en-US" altLang="en-US" i="1" smtClean="0"/>
              <a:t>public-key</a:t>
            </a:r>
            <a:r>
              <a:rPr lang="en-US" altLang="en-US" smtClean="0"/>
              <a:t> systems). Neither approach is the best for all cases. </a:t>
            </a:r>
          </a:p>
          <a:p>
            <a:pPr lvl="2" eaLnBrk="1" hangingPunct="1">
              <a:buFont typeface="Symbol" pitchFamily="18" charset="2"/>
              <a:buChar char="·"/>
            </a:pPr>
            <a:r>
              <a:rPr lang="en-US" altLang="en-US" smtClean="0"/>
              <a:t>Type of encrypting operations: Symmetric systems use substitution and transposition stages. </a:t>
            </a:r>
            <a:r>
              <a:rPr lang="en-US" altLang="en-US" i="1" smtClean="0"/>
              <a:t>Substitutions</a:t>
            </a:r>
            <a:r>
              <a:rPr lang="en-US" altLang="en-US" smtClean="0"/>
              <a:t> just replace a bit or character for another. </a:t>
            </a:r>
            <a:r>
              <a:rPr lang="en-US" altLang="en-US" i="1" smtClean="0"/>
              <a:t>Transpositions</a:t>
            </a:r>
            <a:r>
              <a:rPr lang="en-US" altLang="en-US" smtClean="0"/>
              <a:t> rearrange bits or characters in the data. </a:t>
            </a:r>
            <a:r>
              <a:rPr lang="en-US" altLang="en-US" i="1" smtClean="0"/>
              <a:t>Product </a:t>
            </a:r>
            <a:r>
              <a:rPr lang="en-US" altLang="en-US" smtClean="0"/>
              <a:t>ciphers are combinations of substitutions and transpositions. Public key systems are based on invertible mathematical functions.</a:t>
            </a:r>
          </a:p>
        </p:txBody>
      </p:sp>
    </p:spTree>
    <p:extLst>
      <p:ext uri="{BB962C8B-B14F-4D97-AF65-F5344CB8AC3E}">
        <p14:creationId xmlns:p14="http://schemas.microsoft.com/office/powerpoint/2010/main" val="15970473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0" hangingPunct="0">
              <a:spcBef>
                <a:spcPct val="0"/>
              </a:spcBef>
              <a:buFontTx/>
              <a:buNone/>
            </a:pPr>
            <a:fld id="{FED058C3-900E-4FD0-9935-29597D67C700}" type="datetime1">
              <a:rPr lang="en-US" altLang="en-US" sz="1400" b="0" i="0" smtClean="0">
                <a:latin typeface="Times New Roman" pitchFamily="18" charset="0"/>
              </a:rPr>
              <a:pPr eaLnBrk="0" hangingPunct="0">
                <a:spcBef>
                  <a:spcPct val="0"/>
                </a:spcBef>
                <a:buFontTx/>
                <a:buNone/>
              </a:pPr>
              <a:t>9/14/2017</a:t>
            </a:fld>
            <a:endParaRPr lang="en-US" altLang="en-US" sz="1400" b="0" i="0" smtClean="0">
              <a:latin typeface="Times New Roman" pitchFamily="18" charset="0"/>
            </a:endParaRPr>
          </a:p>
        </p:txBody>
      </p:sp>
      <p:sp>
        <p:nvSpPr>
          <p:cNvPr id="18637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0" hangingPunct="0">
              <a:spcBef>
                <a:spcPct val="0"/>
              </a:spcBef>
              <a:buFontTx/>
              <a:buNone/>
            </a:pPr>
            <a:fld id="{C8AF0DAA-4532-4A22-9959-715F71FB1431}" type="slidenum">
              <a:rPr lang="en-US" altLang="en-US" sz="1400" b="0" i="0">
                <a:latin typeface="Times New Roman" pitchFamily="18" charset="0"/>
              </a:rPr>
              <a:pPr eaLnBrk="0" hangingPunct="0">
                <a:spcBef>
                  <a:spcPct val="0"/>
                </a:spcBef>
                <a:buFontTx/>
                <a:buNone/>
              </a:pPr>
              <a:t>15</a:t>
            </a:fld>
            <a:endParaRPr lang="en-US" altLang="en-US" sz="1400" b="0" i="0">
              <a:latin typeface="Times New Roman" pitchFamily="18" charset="0"/>
            </a:endParaRPr>
          </a:p>
        </p:txBody>
      </p:sp>
      <p:sp>
        <p:nvSpPr>
          <p:cNvPr id="186372" name="Rectangle 2"/>
          <p:cNvSpPr>
            <a:spLocks noGrp="1" noChangeArrowheads="1"/>
          </p:cNvSpPr>
          <p:nvPr>
            <p:ph type="title" idx="4294967295"/>
          </p:nvPr>
        </p:nvSpPr>
        <p:spPr/>
        <p:txBody>
          <a:bodyPr/>
          <a:lstStyle/>
          <a:p>
            <a:pPr eaLnBrk="1" hangingPunct="1"/>
            <a:r>
              <a:rPr lang="en-US" altLang="en-US" smtClean="0"/>
              <a:t>Classification II</a:t>
            </a:r>
          </a:p>
        </p:txBody>
      </p:sp>
      <p:sp>
        <p:nvSpPr>
          <p:cNvPr id="186373" name="Rectangle 3"/>
          <p:cNvSpPr>
            <a:spLocks noGrp="1" noChangeArrowheads="1"/>
          </p:cNvSpPr>
          <p:nvPr>
            <p:ph type="body" idx="4294967295"/>
          </p:nvPr>
        </p:nvSpPr>
        <p:spPr/>
        <p:txBody>
          <a:bodyPr/>
          <a:lstStyle/>
          <a:p>
            <a:pPr lvl="2" eaLnBrk="1" hangingPunct="1">
              <a:buFont typeface="Symbol" pitchFamily="18" charset="2"/>
              <a:buChar char="·"/>
            </a:pPr>
            <a:r>
              <a:rPr lang="en-US" altLang="en-US" smtClean="0"/>
              <a:t>The way the plaintext is encrypted: block and stream ciphers. In a </a:t>
            </a:r>
            <a:r>
              <a:rPr lang="en-US" altLang="en-US" i="1" smtClean="0"/>
              <a:t>block cipher</a:t>
            </a:r>
            <a:r>
              <a:rPr lang="en-US" altLang="en-US" smtClean="0"/>
              <a:t> a block of data is transformed, using a key, into a block of ciphertext. In a </a:t>
            </a:r>
            <a:r>
              <a:rPr lang="en-US" altLang="en-US" i="1" smtClean="0"/>
              <a:t>stream cipher</a:t>
            </a:r>
            <a:r>
              <a:rPr lang="en-US" altLang="en-US" smtClean="0"/>
              <a:t> a stream of key bits is used to encode a stream of data one bit or character at a time. Block ciphers are more appropriate for use within computers, while stream ciphers are seen mostly in communications. Block ciphers can simulate stream ciphers and we consider only this type here.</a:t>
            </a:r>
          </a:p>
          <a:p>
            <a:pPr eaLnBrk="1" hangingPunct="1"/>
            <a:endParaRPr lang="en-US" altLang="en-US" smtClean="0"/>
          </a:p>
          <a:p>
            <a:pPr eaLnBrk="1" hangingPunct="1"/>
            <a:endParaRPr lang="en-US" altLang="en-US" smtClean="0"/>
          </a:p>
        </p:txBody>
      </p:sp>
    </p:spTree>
    <p:extLst>
      <p:ext uri="{BB962C8B-B14F-4D97-AF65-F5344CB8AC3E}">
        <p14:creationId xmlns:p14="http://schemas.microsoft.com/office/powerpoint/2010/main" val="20824424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0" hangingPunct="0">
              <a:spcBef>
                <a:spcPct val="0"/>
              </a:spcBef>
              <a:buFontTx/>
              <a:buNone/>
            </a:pPr>
            <a:fld id="{08990254-DD1A-4E4A-9F73-C0B3077911EA}" type="datetime1">
              <a:rPr lang="en-US" altLang="en-US" sz="1400" b="0" i="0" smtClean="0">
                <a:latin typeface="Times New Roman" pitchFamily="18" charset="0"/>
              </a:rPr>
              <a:pPr eaLnBrk="0" hangingPunct="0">
                <a:spcBef>
                  <a:spcPct val="0"/>
                </a:spcBef>
                <a:buFontTx/>
                <a:buNone/>
              </a:pPr>
              <a:t>9/14/2017</a:t>
            </a:fld>
            <a:endParaRPr lang="en-US" altLang="en-US" sz="1400" b="0" i="0" smtClean="0">
              <a:latin typeface="Times New Roman" pitchFamily="18" charset="0"/>
            </a:endParaRPr>
          </a:p>
        </p:txBody>
      </p:sp>
      <p:sp>
        <p:nvSpPr>
          <p:cNvPr id="18739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0" hangingPunct="0">
              <a:spcBef>
                <a:spcPct val="0"/>
              </a:spcBef>
              <a:buFontTx/>
              <a:buNone/>
            </a:pPr>
            <a:fld id="{4D74F0E9-43C9-4D8A-AC22-2E789B893A2F}" type="slidenum">
              <a:rPr lang="en-US" altLang="en-US" sz="1400" b="0" i="0">
                <a:latin typeface="Times New Roman" pitchFamily="18" charset="0"/>
              </a:rPr>
              <a:pPr eaLnBrk="0" hangingPunct="0">
                <a:spcBef>
                  <a:spcPct val="0"/>
                </a:spcBef>
                <a:buFontTx/>
                <a:buNone/>
              </a:pPr>
              <a:t>16</a:t>
            </a:fld>
            <a:endParaRPr lang="en-US" altLang="en-US" sz="1400" b="0" i="0">
              <a:latin typeface="Times New Roman" pitchFamily="18" charset="0"/>
            </a:endParaRPr>
          </a:p>
        </p:txBody>
      </p:sp>
      <p:sp>
        <p:nvSpPr>
          <p:cNvPr id="187396" name="Rectangle 2"/>
          <p:cNvSpPr>
            <a:spLocks noGrp="1" noChangeArrowheads="1"/>
          </p:cNvSpPr>
          <p:nvPr>
            <p:ph type="title" idx="4294967295"/>
          </p:nvPr>
        </p:nvSpPr>
        <p:spPr/>
        <p:txBody>
          <a:bodyPr/>
          <a:lstStyle/>
          <a:p>
            <a:pPr eaLnBrk="1" hangingPunct="1"/>
            <a:r>
              <a:rPr lang="en-US" altLang="en-US" smtClean="0"/>
              <a:t>Attacks</a:t>
            </a:r>
          </a:p>
        </p:txBody>
      </p:sp>
      <p:sp>
        <p:nvSpPr>
          <p:cNvPr id="187397" name="Rectangle 3"/>
          <p:cNvSpPr>
            <a:spLocks noGrp="1" noChangeArrowheads="1"/>
          </p:cNvSpPr>
          <p:nvPr>
            <p:ph type="body" idx="4294967295"/>
          </p:nvPr>
        </p:nvSpPr>
        <p:spPr/>
        <p:txBody>
          <a:bodyPr/>
          <a:lstStyle/>
          <a:p>
            <a:pPr marL="1524000" lvl="2" indent="-609600"/>
            <a:r>
              <a:rPr lang="en-US" altLang="en-US" sz="2000" b="1" smtClean="0"/>
              <a:t>Cipher text only - </a:t>
            </a:r>
            <a:r>
              <a:rPr lang="en-US" altLang="en-US" sz="2000" smtClean="0"/>
              <a:t>the cryptanalyst has only the encrypted message to work with.</a:t>
            </a:r>
            <a:endParaRPr lang="en-US" altLang="en-US" sz="2000" b="1" smtClean="0"/>
          </a:p>
          <a:p>
            <a:pPr marL="1524000" lvl="2" indent="-609600"/>
            <a:r>
              <a:rPr lang="en-US" altLang="en-US" sz="2000" b="1" smtClean="0"/>
              <a:t>Known plaintext - </a:t>
            </a:r>
            <a:r>
              <a:rPr lang="en-US" altLang="en-US" sz="2000" smtClean="0"/>
              <a:t>the cryptanalyst has a set of pairs (M, C) which he can use to compute the encryption key.</a:t>
            </a:r>
            <a:endParaRPr lang="en-US" altLang="en-US" sz="2000" b="1" smtClean="0"/>
          </a:p>
          <a:p>
            <a:pPr marL="1524000" lvl="2" indent="-609600"/>
            <a:r>
              <a:rPr lang="en-US" altLang="en-US" sz="2000" b="1" smtClean="0"/>
              <a:t>Chosen plaintext - </a:t>
            </a:r>
            <a:r>
              <a:rPr lang="en-US" altLang="en-US" sz="2000" smtClean="0"/>
              <a:t>the cryptanalyst has access to the implemented encryption algorithms (e.g. the world-war II is enigma "box" that was captured by the British [Singh02]) and can generate selected pairs (M, C</a:t>
            </a:r>
            <a:r>
              <a:rPr lang="en-US" altLang="en-US" sz="2000" b="1" smtClean="0"/>
              <a:t>).</a:t>
            </a:r>
          </a:p>
          <a:p>
            <a:pPr marL="1524000" lvl="2" indent="-609600"/>
            <a:r>
              <a:rPr lang="en-US" altLang="en-US" sz="2000" b="1" smtClean="0"/>
              <a:t>Chosen cipher text - </a:t>
            </a:r>
            <a:r>
              <a:rPr lang="en-US" altLang="en-US" sz="2000" smtClean="0"/>
              <a:t>the cryptanalyst selects the next encrypted text based on the previous results.</a:t>
            </a:r>
            <a:endParaRPr lang="en-US" altLang="en-US" sz="2000" b="1" smtClean="0"/>
          </a:p>
          <a:p>
            <a:pPr marL="711200" indent="-711200" eaLnBrk="1" hangingPunct="1"/>
            <a:endParaRPr lang="en-US" altLang="en-US" sz="2400" smtClean="0"/>
          </a:p>
        </p:txBody>
      </p:sp>
    </p:spTree>
    <p:extLst>
      <p:ext uri="{BB962C8B-B14F-4D97-AF65-F5344CB8AC3E}">
        <p14:creationId xmlns:p14="http://schemas.microsoft.com/office/powerpoint/2010/main" val="20843125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p:txBody>
          <a:bodyPr/>
          <a:lstStyle/>
          <a:p>
            <a:r>
              <a:rPr lang="en-US" altLang="en-US" smtClean="0"/>
              <a:t>Security of a cipher</a:t>
            </a:r>
          </a:p>
        </p:txBody>
      </p:sp>
      <p:sp>
        <p:nvSpPr>
          <p:cNvPr id="188419" name="Rectangle 3"/>
          <p:cNvSpPr>
            <a:spLocks noGrp="1" noChangeArrowheads="1"/>
          </p:cNvSpPr>
          <p:nvPr>
            <p:ph type="body" idx="1"/>
          </p:nvPr>
        </p:nvSpPr>
        <p:spPr/>
        <p:txBody>
          <a:bodyPr/>
          <a:lstStyle/>
          <a:p>
            <a:pPr marL="711200" indent="-711200"/>
            <a:r>
              <a:rPr lang="en-US" altLang="en-US" dirty="0" smtClean="0"/>
              <a:t>A </a:t>
            </a:r>
            <a:r>
              <a:rPr lang="en-US" altLang="en-US" b="1" dirty="0" smtClean="0"/>
              <a:t>theoretical measure </a:t>
            </a:r>
            <a:r>
              <a:rPr lang="en-US" altLang="en-US" dirty="0" smtClean="0"/>
              <a:t>which measures this difficulty without regards to the computational resources needed.</a:t>
            </a:r>
          </a:p>
          <a:p>
            <a:pPr marL="711200" indent="-711200"/>
            <a:r>
              <a:rPr lang="en-US" altLang="en-US" dirty="0" smtClean="0"/>
              <a:t>A </a:t>
            </a:r>
            <a:r>
              <a:rPr lang="en-US" altLang="en-US" b="1" dirty="0" smtClean="0"/>
              <a:t>complexity measure </a:t>
            </a:r>
            <a:r>
              <a:rPr lang="en-US" altLang="en-US" dirty="0" smtClean="0"/>
              <a:t>which measures this difficulty in terms of the computational resources needed. The common complexity measures of Polynomial and NP-hard complexity are generally used in this context</a:t>
            </a:r>
          </a:p>
        </p:txBody>
      </p:sp>
    </p:spTree>
    <p:extLst>
      <p:ext uri="{BB962C8B-B14F-4D97-AF65-F5344CB8AC3E}">
        <p14:creationId xmlns:p14="http://schemas.microsoft.com/office/powerpoint/2010/main" val="4585122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0" hangingPunct="0">
              <a:spcBef>
                <a:spcPct val="0"/>
              </a:spcBef>
              <a:buFontTx/>
              <a:buNone/>
            </a:pPr>
            <a:fld id="{E4E73563-2553-4868-AF8B-70575DE48116}" type="datetime1">
              <a:rPr lang="en-US" altLang="en-US" sz="1400" b="0" i="0" smtClean="0">
                <a:latin typeface="Times New Roman" pitchFamily="18" charset="0"/>
              </a:rPr>
              <a:pPr eaLnBrk="0" hangingPunct="0">
                <a:spcBef>
                  <a:spcPct val="0"/>
                </a:spcBef>
                <a:buFontTx/>
                <a:buNone/>
              </a:pPr>
              <a:t>9/14/2017</a:t>
            </a:fld>
            <a:endParaRPr lang="en-US" altLang="en-US" sz="1400" b="0" i="0" smtClean="0">
              <a:latin typeface="Times New Roman" pitchFamily="18" charset="0"/>
            </a:endParaRPr>
          </a:p>
        </p:txBody>
      </p:sp>
      <p:sp>
        <p:nvSpPr>
          <p:cNvPr id="18944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0" hangingPunct="0">
              <a:spcBef>
                <a:spcPct val="0"/>
              </a:spcBef>
              <a:buFontTx/>
              <a:buNone/>
            </a:pPr>
            <a:fld id="{20FCD156-0287-4417-BBC1-B28E0CE0D2D4}" type="slidenum">
              <a:rPr lang="en-US" altLang="en-US" sz="1400" b="0" i="0">
                <a:latin typeface="Times New Roman" pitchFamily="18" charset="0"/>
              </a:rPr>
              <a:pPr eaLnBrk="0" hangingPunct="0">
                <a:spcBef>
                  <a:spcPct val="0"/>
                </a:spcBef>
                <a:buFontTx/>
                <a:buNone/>
              </a:pPr>
              <a:t>18</a:t>
            </a:fld>
            <a:endParaRPr lang="en-US" altLang="en-US" sz="1400" b="0" i="0">
              <a:latin typeface="Times New Roman" pitchFamily="18" charset="0"/>
            </a:endParaRPr>
          </a:p>
        </p:txBody>
      </p:sp>
      <p:sp>
        <p:nvSpPr>
          <p:cNvPr id="189444" name="Rectangle 2"/>
          <p:cNvSpPr>
            <a:spLocks noGrp="1" noChangeArrowheads="1"/>
          </p:cNvSpPr>
          <p:nvPr>
            <p:ph type="title" idx="4294967295"/>
          </p:nvPr>
        </p:nvSpPr>
        <p:spPr/>
        <p:txBody>
          <a:bodyPr/>
          <a:lstStyle/>
          <a:p>
            <a:pPr eaLnBrk="1" hangingPunct="1"/>
            <a:r>
              <a:rPr lang="en-US" altLang="en-US" smtClean="0"/>
              <a:t>Cryptographic protocols</a:t>
            </a:r>
          </a:p>
        </p:txBody>
      </p:sp>
      <p:sp>
        <p:nvSpPr>
          <p:cNvPr id="189445" name="Rectangle 3"/>
          <p:cNvSpPr>
            <a:spLocks noGrp="1" noChangeArrowheads="1"/>
          </p:cNvSpPr>
          <p:nvPr>
            <p:ph type="body" idx="4294967295"/>
          </p:nvPr>
        </p:nvSpPr>
        <p:spPr/>
        <p:txBody>
          <a:bodyPr/>
          <a:lstStyle/>
          <a:p>
            <a:pPr eaLnBrk="1" hangingPunct="1"/>
            <a:r>
              <a:rPr lang="en-US" altLang="en-US" sz="2400" smtClean="0"/>
              <a:t>A protocol is the way in which the cryptographic system is used. </a:t>
            </a:r>
          </a:p>
          <a:p>
            <a:pPr eaLnBrk="1" hangingPunct="1"/>
            <a:r>
              <a:rPr lang="en-US" altLang="en-US" sz="2400" smtClean="0"/>
              <a:t>It requires decisions about cost, key management, key length, and combination with other security mechanisms.</a:t>
            </a:r>
          </a:p>
          <a:p>
            <a:pPr eaLnBrk="1" hangingPunct="1"/>
            <a:r>
              <a:rPr lang="en-US" altLang="en-US" sz="2400" smtClean="0"/>
              <a:t> It is closely related to the architecture of the system. </a:t>
            </a:r>
          </a:p>
          <a:p>
            <a:pPr eaLnBrk="1" hangingPunct="1"/>
            <a:r>
              <a:rPr lang="en-US" altLang="en-US" sz="2400" smtClean="0"/>
              <a:t>A good algorithm is one that can be conveniently incorporated into an encrypting protocol</a:t>
            </a:r>
            <a:r>
              <a:rPr lang="en-US" altLang="en-US" smtClean="0"/>
              <a:t>.</a:t>
            </a:r>
          </a:p>
          <a:p>
            <a:pPr eaLnBrk="1" hangingPunct="1"/>
            <a:endParaRPr lang="en-US" altLang="en-US" smtClean="0"/>
          </a:p>
          <a:p>
            <a:pPr eaLnBrk="1" hangingPunct="1"/>
            <a:endParaRPr lang="en-US" altLang="en-US" smtClean="0"/>
          </a:p>
        </p:txBody>
      </p:sp>
    </p:spTree>
    <p:extLst>
      <p:ext uri="{BB962C8B-B14F-4D97-AF65-F5344CB8AC3E}">
        <p14:creationId xmlns:p14="http://schemas.microsoft.com/office/powerpoint/2010/main" val="28284993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0" hangingPunct="0">
              <a:spcBef>
                <a:spcPct val="0"/>
              </a:spcBef>
              <a:buFontTx/>
              <a:buNone/>
            </a:pPr>
            <a:fld id="{991A6F06-A456-40C0-9723-55E3AEC4CA87}" type="datetime1">
              <a:rPr lang="en-US" altLang="en-US" sz="1400" b="0" i="0" smtClean="0">
                <a:latin typeface="Times New Roman" pitchFamily="18" charset="0"/>
              </a:rPr>
              <a:pPr eaLnBrk="0" hangingPunct="0">
                <a:spcBef>
                  <a:spcPct val="0"/>
                </a:spcBef>
                <a:buFontTx/>
                <a:buNone/>
              </a:pPr>
              <a:t>9/14/2017</a:t>
            </a:fld>
            <a:endParaRPr lang="en-US" altLang="en-US" sz="1400" b="0" i="0" smtClean="0">
              <a:latin typeface="Times New Roman" pitchFamily="18" charset="0"/>
            </a:endParaRPr>
          </a:p>
        </p:txBody>
      </p:sp>
      <p:sp>
        <p:nvSpPr>
          <p:cNvPr id="19046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0" hangingPunct="0">
              <a:spcBef>
                <a:spcPct val="0"/>
              </a:spcBef>
              <a:buFontTx/>
              <a:buNone/>
            </a:pPr>
            <a:fld id="{898EB706-4867-4CDC-8150-C6E3F8C20582}" type="slidenum">
              <a:rPr lang="en-US" altLang="en-US" sz="1400" b="0" i="0">
                <a:latin typeface="Times New Roman" pitchFamily="18" charset="0"/>
              </a:rPr>
              <a:pPr eaLnBrk="0" hangingPunct="0">
                <a:spcBef>
                  <a:spcPct val="0"/>
                </a:spcBef>
                <a:buFontTx/>
                <a:buNone/>
              </a:pPr>
              <a:t>19</a:t>
            </a:fld>
            <a:endParaRPr lang="en-US" altLang="en-US" sz="1400" b="0" i="0">
              <a:latin typeface="Times New Roman" pitchFamily="18" charset="0"/>
            </a:endParaRPr>
          </a:p>
        </p:txBody>
      </p:sp>
      <p:sp>
        <p:nvSpPr>
          <p:cNvPr id="190468" name="Rectangle 2"/>
          <p:cNvSpPr>
            <a:spLocks noGrp="1" noChangeArrowheads="1"/>
          </p:cNvSpPr>
          <p:nvPr>
            <p:ph type="title" idx="4294967295"/>
          </p:nvPr>
        </p:nvSpPr>
        <p:spPr/>
        <p:txBody>
          <a:bodyPr/>
          <a:lstStyle/>
          <a:p>
            <a:pPr eaLnBrk="1" hangingPunct="1"/>
            <a:r>
              <a:rPr lang="en-US" altLang="en-US" smtClean="0"/>
              <a:t>Perfect ciphers</a:t>
            </a:r>
          </a:p>
        </p:txBody>
      </p:sp>
      <p:sp>
        <p:nvSpPr>
          <p:cNvPr id="190469" name="Rectangle 3"/>
          <p:cNvSpPr>
            <a:spLocks noGrp="1" noChangeArrowheads="1"/>
          </p:cNvSpPr>
          <p:nvPr>
            <p:ph type="body" idx="4294967295"/>
          </p:nvPr>
        </p:nvSpPr>
        <p:spPr/>
        <p:txBody>
          <a:bodyPr/>
          <a:lstStyle/>
          <a:p>
            <a:pPr eaLnBrk="1" hangingPunct="1"/>
            <a:r>
              <a:rPr lang="en-US" altLang="en-US" smtClean="0"/>
              <a:t>A good cipher must produce confusion and diffusion. A </a:t>
            </a:r>
            <a:r>
              <a:rPr lang="en-US" altLang="en-US" i="0" smtClean="0"/>
              <a:t>perfect cipher</a:t>
            </a:r>
            <a:r>
              <a:rPr lang="en-US" altLang="en-US" smtClean="0"/>
              <a:t> doesn’t contain any information that can be used to retrieve the plaintext. Examples of this type are the </a:t>
            </a:r>
            <a:r>
              <a:rPr lang="en-US" altLang="en-US" i="0" smtClean="0"/>
              <a:t>one-time pad</a:t>
            </a:r>
            <a:r>
              <a:rPr lang="en-US" altLang="en-US" smtClean="0"/>
              <a:t> and the </a:t>
            </a:r>
            <a:r>
              <a:rPr lang="en-US" altLang="en-US" i="0" smtClean="0"/>
              <a:t>Vernam cipher</a:t>
            </a:r>
            <a:r>
              <a:rPr lang="en-US" altLang="en-US" smtClean="0"/>
              <a:t>. In general, an algorithm is a perfect cipher iff:</a:t>
            </a:r>
          </a:p>
          <a:p>
            <a:pPr lvl="2" eaLnBrk="1" hangingPunct="1">
              <a:buFont typeface="Symbol" pitchFamily="18" charset="2"/>
              <a:buChar char="·"/>
            </a:pPr>
            <a:r>
              <a:rPr lang="en-US" altLang="en-US" smtClean="0"/>
              <a:t>There is a unique key for each message.</a:t>
            </a:r>
          </a:p>
          <a:p>
            <a:pPr lvl="2" eaLnBrk="1" hangingPunct="1">
              <a:buFont typeface="Symbol" pitchFamily="18" charset="2"/>
              <a:buChar char="·"/>
            </a:pPr>
            <a:r>
              <a:rPr lang="en-US" altLang="en-US" smtClean="0"/>
              <a:t>All keys are equally likely.</a:t>
            </a:r>
          </a:p>
          <a:p>
            <a:pPr eaLnBrk="1" hangingPunct="1"/>
            <a:endParaRPr lang="en-US" altLang="en-US" smtClean="0"/>
          </a:p>
        </p:txBody>
      </p:sp>
    </p:spTree>
    <p:extLst>
      <p:ext uri="{BB962C8B-B14F-4D97-AF65-F5344CB8AC3E}">
        <p14:creationId xmlns:p14="http://schemas.microsoft.com/office/powerpoint/2010/main" val="7501445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State spying</a:t>
            </a:r>
            <a:br>
              <a:rPr lang="en-US" sz="2400" dirty="0" smtClean="0"/>
            </a:br>
            <a:r>
              <a:rPr lang="en-US" sz="2000" dirty="0" smtClean="0"/>
              <a:t>http</a:t>
            </a:r>
            <a:r>
              <a:rPr lang="en-US" sz="2000" dirty="0"/>
              <a:t>://www.economist.com/news/international/21635044-malicious-computer-code-making-spooks-job-easier-ever-spy-who-hacked-me</a:t>
            </a:r>
          </a:p>
        </p:txBody>
      </p:sp>
      <p:sp>
        <p:nvSpPr>
          <p:cNvPr id="3" name="Content Placeholder 2"/>
          <p:cNvSpPr>
            <a:spLocks noGrp="1"/>
          </p:cNvSpPr>
          <p:nvPr>
            <p:ph idx="1"/>
          </p:nvPr>
        </p:nvSpPr>
        <p:spPr/>
        <p:txBody>
          <a:bodyPr>
            <a:normAutofit fontScale="62500" lnSpcReduction="20000"/>
          </a:bodyPr>
          <a:lstStyle/>
          <a:p>
            <a:pPr fontAlgn="base"/>
            <a:r>
              <a:rPr lang="en-US" dirty="0" smtClean="0"/>
              <a:t>It </a:t>
            </a:r>
            <a:r>
              <a:rPr lang="en-US" dirty="0"/>
              <a:t>is governments, not corporations or anti-social teenagers, who have become the world’s best hackers.</a:t>
            </a:r>
          </a:p>
          <a:p>
            <a:pPr fontAlgn="base"/>
            <a:r>
              <a:rPr lang="en-US" dirty="0"/>
              <a:t>The latest example came on November 23rd, </a:t>
            </a:r>
            <a:r>
              <a:rPr lang="en-US" dirty="0" smtClean="0"/>
              <a:t>2014, when </a:t>
            </a:r>
            <a:r>
              <a:rPr lang="en-US" dirty="0"/>
              <a:t>Symantec, an American antivirus firm, announced the discovery of a piece of software called </a:t>
            </a:r>
            <a:r>
              <a:rPr lang="en-US" dirty="0" err="1"/>
              <a:t>Regin</a:t>
            </a:r>
            <a:r>
              <a:rPr lang="en-US" dirty="0"/>
              <a:t>, which it had found lurking on computers in Russia, Saudi Arabia and several other countries, sniffing for secrets. Its sophistication and stealth led Symantec to conclude that it must have been written by a nation-state</a:t>
            </a:r>
            <a:r>
              <a:rPr lang="en-US" dirty="0" smtClean="0"/>
              <a:t>.</a:t>
            </a:r>
          </a:p>
          <a:p>
            <a:pPr fontAlgn="base"/>
            <a:r>
              <a:rPr lang="en-US" dirty="0" err="1" smtClean="0"/>
              <a:t>Regin</a:t>
            </a:r>
            <a:r>
              <a:rPr lang="en-US" dirty="0" smtClean="0"/>
              <a:t> is </a:t>
            </a:r>
            <a:r>
              <a:rPr lang="en-US" dirty="0"/>
              <a:t>only the latest in a long line of government-sponsored malware (see table). The most famous is </a:t>
            </a:r>
            <a:r>
              <a:rPr lang="en-US" dirty="0" err="1"/>
              <a:t>Stuxnet</a:t>
            </a:r>
            <a:r>
              <a:rPr lang="en-US" dirty="0"/>
              <a:t>, discovered in 2010, which was designed, almost certainly by America and Israel, to hijack industrial-control systems. It was deployed against Iran’s nuclear </a:t>
            </a:r>
            <a:r>
              <a:rPr lang="en-US" dirty="0" smtClean="0"/>
              <a:t>program, </a:t>
            </a:r>
            <a:r>
              <a:rPr lang="en-US" dirty="0"/>
              <a:t>and destroyed centrifuges that were being used to enrich uranium. Unlike the vast surveillance dragnets revealed by Edward Snowden, a former American contractor who leaked thousands of secret documents in 2013, these </a:t>
            </a:r>
            <a:r>
              <a:rPr lang="en-US" dirty="0" smtClean="0"/>
              <a:t>computerized </a:t>
            </a:r>
            <a:r>
              <a:rPr lang="en-US" dirty="0"/>
              <a:t>bugs are tailored and aimed at defined targets.</a:t>
            </a:r>
          </a:p>
          <a:p>
            <a:endParaRPr lang="en-US" dirty="0"/>
          </a:p>
        </p:txBody>
      </p:sp>
    </p:spTree>
    <p:extLst>
      <p:ext uri="{BB962C8B-B14F-4D97-AF65-F5344CB8AC3E}">
        <p14:creationId xmlns:p14="http://schemas.microsoft.com/office/powerpoint/2010/main" val="19553262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0" hangingPunct="0">
              <a:spcBef>
                <a:spcPct val="0"/>
              </a:spcBef>
              <a:buFontTx/>
              <a:buNone/>
            </a:pPr>
            <a:fld id="{569FFC71-3D3A-4190-B090-75D7EAE2A5E1}" type="datetime1">
              <a:rPr lang="en-US" altLang="en-US" sz="1400" b="0" i="0" smtClean="0">
                <a:latin typeface="Times New Roman" pitchFamily="18" charset="0"/>
              </a:rPr>
              <a:pPr eaLnBrk="0" hangingPunct="0">
                <a:spcBef>
                  <a:spcPct val="0"/>
                </a:spcBef>
                <a:buFontTx/>
                <a:buNone/>
              </a:pPr>
              <a:t>9/14/2017</a:t>
            </a:fld>
            <a:endParaRPr lang="en-US" altLang="en-US" sz="1400" b="0" i="0" smtClean="0">
              <a:latin typeface="Times New Roman" pitchFamily="18" charset="0"/>
            </a:endParaRPr>
          </a:p>
        </p:txBody>
      </p:sp>
      <p:sp>
        <p:nvSpPr>
          <p:cNvPr id="19149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0" hangingPunct="0">
              <a:spcBef>
                <a:spcPct val="0"/>
              </a:spcBef>
              <a:buFontTx/>
              <a:buNone/>
            </a:pPr>
            <a:fld id="{99243C8A-6017-4B8C-B529-6750CDA5BE5D}" type="slidenum">
              <a:rPr lang="en-US" altLang="en-US" sz="1400" b="0" i="0">
                <a:latin typeface="Times New Roman" pitchFamily="18" charset="0"/>
              </a:rPr>
              <a:pPr eaLnBrk="0" hangingPunct="0">
                <a:spcBef>
                  <a:spcPct val="0"/>
                </a:spcBef>
                <a:buFontTx/>
                <a:buNone/>
              </a:pPr>
              <a:t>20</a:t>
            </a:fld>
            <a:endParaRPr lang="en-US" altLang="en-US" sz="1400" b="0" i="0">
              <a:latin typeface="Times New Roman" pitchFamily="18" charset="0"/>
            </a:endParaRPr>
          </a:p>
        </p:txBody>
      </p:sp>
      <p:sp>
        <p:nvSpPr>
          <p:cNvPr id="191492" name="Rectangle 2"/>
          <p:cNvSpPr>
            <a:spLocks noGrp="1" noChangeArrowheads="1"/>
          </p:cNvSpPr>
          <p:nvPr>
            <p:ph type="title" idx="4294967295"/>
          </p:nvPr>
        </p:nvSpPr>
        <p:spPr/>
        <p:txBody>
          <a:bodyPr/>
          <a:lstStyle/>
          <a:p>
            <a:pPr eaLnBrk="1" hangingPunct="1"/>
            <a:r>
              <a:rPr lang="en-US" altLang="en-US" smtClean="0"/>
              <a:t>Evaluating ciphers</a:t>
            </a:r>
          </a:p>
        </p:txBody>
      </p:sp>
      <p:sp>
        <p:nvSpPr>
          <p:cNvPr id="191493" name="Rectangle 3"/>
          <p:cNvSpPr>
            <a:spLocks noGrp="1" noChangeArrowheads="1"/>
          </p:cNvSpPr>
          <p:nvPr>
            <p:ph type="body" idx="4294967295"/>
          </p:nvPr>
        </p:nvSpPr>
        <p:spPr/>
        <p:txBody>
          <a:bodyPr/>
          <a:lstStyle/>
          <a:p>
            <a:pPr eaLnBrk="1" hangingPunct="1"/>
            <a:r>
              <a:rPr lang="en-US" altLang="en-US" sz="2400" dirty="0" smtClean="0"/>
              <a:t>Any algorithm can be eventually broken by trying all possible keys, a secure algorithm just requires such a large number of tries that it is computationally unfeasible to find the key in a reasonable time. </a:t>
            </a:r>
          </a:p>
          <a:p>
            <a:pPr eaLnBrk="1" hangingPunct="1"/>
            <a:r>
              <a:rPr lang="en-US" altLang="en-US" sz="2400" dirty="0" smtClean="0"/>
              <a:t>If the algorithm has shortcuts, it is not necessary to try all the possible keys. For example, if the statistical frequency of letters is kept in the </a:t>
            </a:r>
            <a:r>
              <a:rPr lang="en-US" altLang="en-US" sz="2400" dirty="0" err="1" smtClean="0"/>
              <a:t>ciphertext</a:t>
            </a:r>
            <a:r>
              <a:rPr lang="en-US" altLang="en-US" sz="2400" dirty="0" smtClean="0"/>
              <a:t>, the work to find the key is considerably smaller. Other approaches involve common words, differential and linear cryptanalysis. </a:t>
            </a:r>
          </a:p>
          <a:p>
            <a:pPr eaLnBrk="1" hangingPunct="1"/>
            <a:endParaRPr lang="en-US" altLang="en-US" sz="2400" dirty="0" smtClean="0"/>
          </a:p>
          <a:p>
            <a:pPr eaLnBrk="1" hangingPunct="1"/>
            <a:endParaRPr lang="en-US" altLang="en-US" sz="2000" dirty="0" smtClean="0"/>
          </a:p>
        </p:txBody>
      </p:sp>
    </p:spTree>
    <p:extLst>
      <p:ext uri="{BB962C8B-B14F-4D97-AF65-F5344CB8AC3E}">
        <p14:creationId xmlns:p14="http://schemas.microsoft.com/office/powerpoint/2010/main" val="27963693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0" hangingPunct="0">
              <a:spcBef>
                <a:spcPct val="0"/>
              </a:spcBef>
              <a:buFontTx/>
              <a:buNone/>
            </a:pPr>
            <a:fld id="{AB5E1C9D-C2FB-4A9D-8D10-C3797F3B7794}" type="datetime1">
              <a:rPr lang="en-US" altLang="en-US" sz="1400" b="0" i="0" smtClean="0">
                <a:latin typeface="Times New Roman" pitchFamily="18" charset="0"/>
              </a:rPr>
              <a:pPr eaLnBrk="0" hangingPunct="0">
                <a:spcBef>
                  <a:spcPct val="0"/>
                </a:spcBef>
                <a:buFontTx/>
                <a:buNone/>
              </a:pPr>
              <a:t>9/14/2017</a:t>
            </a:fld>
            <a:endParaRPr lang="en-US" altLang="en-US" sz="1400" b="0" i="0" smtClean="0">
              <a:latin typeface="Times New Roman" pitchFamily="18" charset="0"/>
            </a:endParaRPr>
          </a:p>
        </p:txBody>
      </p:sp>
      <p:sp>
        <p:nvSpPr>
          <p:cNvPr id="19251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0" hangingPunct="0">
              <a:spcBef>
                <a:spcPct val="0"/>
              </a:spcBef>
              <a:buFontTx/>
              <a:buNone/>
            </a:pPr>
            <a:fld id="{BB23A439-384E-4E27-A79B-94C8A0D79ED2}" type="slidenum">
              <a:rPr lang="en-US" altLang="en-US" sz="1400" b="0" i="0">
                <a:latin typeface="Times New Roman" pitchFamily="18" charset="0"/>
              </a:rPr>
              <a:pPr eaLnBrk="0" hangingPunct="0">
                <a:spcBef>
                  <a:spcPct val="0"/>
                </a:spcBef>
                <a:buFontTx/>
                <a:buNone/>
              </a:pPr>
              <a:t>21</a:t>
            </a:fld>
            <a:endParaRPr lang="en-US" altLang="en-US" sz="1400" b="0" i="0">
              <a:latin typeface="Times New Roman" pitchFamily="18" charset="0"/>
            </a:endParaRPr>
          </a:p>
        </p:txBody>
      </p:sp>
      <p:sp>
        <p:nvSpPr>
          <p:cNvPr id="192516" name="Rectangle 2"/>
          <p:cNvSpPr>
            <a:spLocks noGrp="1" noChangeArrowheads="1"/>
          </p:cNvSpPr>
          <p:nvPr>
            <p:ph type="title" idx="4294967295"/>
          </p:nvPr>
        </p:nvSpPr>
        <p:spPr/>
        <p:txBody>
          <a:bodyPr/>
          <a:lstStyle/>
          <a:p>
            <a:pPr eaLnBrk="1" hangingPunct="1"/>
            <a:r>
              <a:rPr lang="en-US" altLang="en-US" smtClean="0"/>
              <a:t>Evaluation</a:t>
            </a:r>
          </a:p>
        </p:txBody>
      </p:sp>
      <p:sp>
        <p:nvSpPr>
          <p:cNvPr id="192517" name="Rectangle 3"/>
          <p:cNvSpPr>
            <a:spLocks noGrp="1" noChangeArrowheads="1"/>
          </p:cNvSpPr>
          <p:nvPr>
            <p:ph type="body" idx="4294967295"/>
          </p:nvPr>
        </p:nvSpPr>
        <p:spPr/>
        <p:txBody>
          <a:bodyPr/>
          <a:lstStyle/>
          <a:p>
            <a:pPr eaLnBrk="1" hangingPunct="1"/>
            <a:r>
              <a:rPr lang="en-US" altLang="en-US" sz="2000" smtClean="0"/>
              <a:t>A practical secure encryption algorithm should have the following properties:</a:t>
            </a:r>
          </a:p>
          <a:p>
            <a:pPr lvl="2" eaLnBrk="1" hangingPunct="1">
              <a:buFont typeface="Symbol" pitchFamily="18" charset="2"/>
              <a:buChar char="·"/>
            </a:pPr>
            <a:r>
              <a:rPr lang="en-US" altLang="en-US" smtClean="0"/>
              <a:t>No method of recovering the key is known other than trying all possible keys.</a:t>
            </a:r>
          </a:p>
          <a:p>
            <a:pPr lvl="2" eaLnBrk="1" hangingPunct="1">
              <a:buFont typeface="Symbol" pitchFamily="18" charset="2"/>
              <a:buChar char="·"/>
            </a:pPr>
            <a:r>
              <a:rPr lang="en-US" altLang="en-US" smtClean="0"/>
              <a:t>Trying all the possible keys is not feasible with a limited cost and limited time.</a:t>
            </a:r>
          </a:p>
          <a:p>
            <a:pPr eaLnBrk="1" hangingPunct="1"/>
            <a:r>
              <a:rPr lang="en-US" altLang="en-US" sz="2000" smtClean="0"/>
              <a:t>That is not enough however, a secure algorithm must be implemented properly and used properly or other attacks may bypass the cryptographic defenses; for example, through the operating system, through timing attacks, by power consumption estimates, and other ways [Sch01].</a:t>
            </a:r>
          </a:p>
          <a:p>
            <a:pPr eaLnBrk="1" hangingPunct="1"/>
            <a:endParaRPr lang="en-US" altLang="en-US" sz="2000" smtClean="0"/>
          </a:p>
        </p:txBody>
      </p:sp>
    </p:spTree>
    <p:extLst>
      <p:ext uri="{BB962C8B-B14F-4D97-AF65-F5344CB8AC3E}">
        <p14:creationId xmlns:p14="http://schemas.microsoft.com/office/powerpoint/2010/main" val="15699694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Kerckhoffs</a:t>
            </a:r>
            <a:r>
              <a:rPr lang="en-US" dirty="0" smtClean="0"/>
              <a:t>’ Principle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Stated </a:t>
            </a:r>
            <a:r>
              <a:rPr lang="en-US" dirty="0"/>
              <a:t>by Dutch cryptographer </a:t>
            </a:r>
            <a:r>
              <a:rPr lang="en-US" dirty="0" err="1">
                <a:hlinkClick r:id="rId2" tooltip="Auguste Kerckhoffs"/>
              </a:rPr>
              <a:t>Auguste</a:t>
            </a:r>
            <a:r>
              <a:rPr lang="en-US" dirty="0">
                <a:hlinkClick r:id="rId2" tooltip="Auguste Kerckhoffs"/>
              </a:rPr>
              <a:t> </a:t>
            </a:r>
            <a:r>
              <a:rPr lang="en-US" dirty="0" err="1">
                <a:hlinkClick r:id="rId2" tooltip="Auguste Kerckhoffs"/>
              </a:rPr>
              <a:t>Kerckhoffs</a:t>
            </a:r>
            <a:r>
              <a:rPr lang="en-US" dirty="0"/>
              <a:t> in the 19th century: A </a:t>
            </a:r>
            <a:r>
              <a:rPr lang="en-US" dirty="0">
                <a:hlinkClick r:id="rId3" tooltip="Cryptosystem"/>
              </a:rPr>
              <a:t>cryptosystem</a:t>
            </a:r>
            <a:r>
              <a:rPr lang="en-US" dirty="0"/>
              <a:t> should be secure even if everything about the system, except the </a:t>
            </a:r>
            <a:r>
              <a:rPr lang="en-US" dirty="0">
                <a:hlinkClick r:id="rId4" tooltip="Cryptographic key"/>
              </a:rPr>
              <a:t>key</a:t>
            </a:r>
            <a:r>
              <a:rPr lang="en-US" dirty="0"/>
              <a:t>, is public knowledge.</a:t>
            </a:r>
          </a:p>
          <a:p>
            <a:r>
              <a:rPr lang="en-US" dirty="0" err="1"/>
              <a:t>Kerckhoffs</a:t>
            </a:r>
            <a:r>
              <a:rPr lang="en-US" dirty="0"/>
              <a:t>' principle was reformulated (or perhaps independently formulated) by American mathematician </a:t>
            </a:r>
            <a:r>
              <a:rPr lang="en-US" dirty="0">
                <a:hlinkClick r:id="rId5" tooltip="Claude E. Shannon"/>
              </a:rPr>
              <a:t>Claude Shannon</a:t>
            </a:r>
            <a:r>
              <a:rPr lang="en-US" dirty="0"/>
              <a:t> as "the </a:t>
            </a:r>
            <a:r>
              <a:rPr lang="en-US" dirty="0">
                <a:hlinkClick r:id="rId6" tooltip="Adversary (cryptography)"/>
              </a:rPr>
              <a:t>enemy</a:t>
            </a:r>
            <a:r>
              <a:rPr lang="en-US" dirty="0"/>
              <a:t> knows the system</a:t>
            </a:r>
            <a:r>
              <a:rPr lang="en-US" dirty="0" smtClean="0"/>
              <a:t>", </a:t>
            </a:r>
            <a:r>
              <a:rPr lang="en-US" dirty="0"/>
              <a:t>i.e., "one ought to design systems under the assumption that the enemy will immediately gain full familiarity with them". In that form, it is called </a:t>
            </a:r>
            <a:r>
              <a:rPr lang="en-US" b="1" dirty="0"/>
              <a:t>Shannon's maxim</a:t>
            </a:r>
            <a:r>
              <a:rPr lang="en-US" dirty="0"/>
              <a:t>. In contrast to "</a:t>
            </a:r>
            <a:r>
              <a:rPr lang="en-US" dirty="0">
                <a:hlinkClick r:id="rId7" tooltip="Security through obscurity"/>
              </a:rPr>
              <a:t>security through obscurity</a:t>
            </a:r>
            <a:r>
              <a:rPr lang="en-US" dirty="0"/>
              <a:t>", it is widely embraced by cryptographers.</a:t>
            </a:r>
          </a:p>
          <a:p>
            <a:endParaRPr lang="en-US" dirty="0"/>
          </a:p>
        </p:txBody>
      </p:sp>
    </p:spTree>
    <p:extLst>
      <p:ext uri="{BB962C8B-B14F-4D97-AF65-F5344CB8AC3E}">
        <p14:creationId xmlns:p14="http://schemas.microsoft.com/office/powerpoint/2010/main" val="35584225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b="1" dirty="0"/>
              <a:t>SYMMETRIC </a:t>
            </a:r>
            <a:r>
              <a:rPr lang="en-US" b="1" dirty="0" smtClean="0"/>
              <a:t>ENCRYPTION pattern</a:t>
            </a:r>
            <a:r>
              <a:rPr lang="en-US" b="1" dirty="0"/>
              <a:t/>
            </a:r>
            <a:br>
              <a:rPr lang="en-US" b="1" dirty="0"/>
            </a:br>
            <a:endParaRPr lang="en-US" dirty="0"/>
          </a:p>
        </p:txBody>
      </p:sp>
      <p:sp>
        <p:nvSpPr>
          <p:cNvPr id="3" name="Content Placeholder 2"/>
          <p:cNvSpPr>
            <a:spLocks noGrp="1"/>
          </p:cNvSpPr>
          <p:nvPr>
            <p:ph idx="1"/>
          </p:nvPr>
        </p:nvSpPr>
        <p:spPr/>
        <p:txBody>
          <a:bodyPr>
            <a:normAutofit fontScale="92500" lnSpcReduction="10000"/>
          </a:bodyPr>
          <a:lstStyle/>
          <a:p>
            <a:pPr marL="457200" lvl="1" indent="0">
              <a:buNone/>
            </a:pPr>
            <a:r>
              <a:rPr lang="en-US" b="1" dirty="0" smtClean="0"/>
              <a:t>Intent --</a:t>
            </a:r>
            <a:r>
              <a:rPr lang="en-US" dirty="0" smtClean="0"/>
              <a:t>Encryption </a:t>
            </a:r>
            <a:r>
              <a:rPr lang="en-US" dirty="0"/>
              <a:t>protects message confidentiality by making a message unreadable to those that do not have access to the key. Symmetric encryption uses the same key for encryption and decryption</a:t>
            </a:r>
            <a:r>
              <a:rPr lang="en-US" dirty="0" smtClean="0"/>
              <a:t>.</a:t>
            </a:r>
          </a:p>
          <a:p>
            <a:pPr marL="457200" lvl="1" indent="0">
              <a:buNone/>
            </a:pPr>
            <a:r>
              <a:rPr lang="en-US" b="1" dirty="0" smtClean="0"/>
              <a:t>Problem--</a:t>
            </a:r>
            <a:r>
              <a:rPr lang="en-US" dirty="0" smtClean="0"/>
              <a:t>Applications </a:t>
            </a:r>
            <a:r>
              <a:rPr lang="en-US" dirty="0"/>
              <a:t>that communicate with external applications interchange sensitive data that may be read by unauthorized users while they are in transit. Clearly, if we send sensitive information we are exposing confidential information and we may be risking the privacy of many individuals. How do we protect messages from being read by intruders?</a:t>
            </a:r>
          </a:p>
          <a:p>
            <a:pPr marL="457200" lvl="1" indent="0">
              <a:buNone/>
            </a:pPr>
            <a:endParaRPr lang="en-US" dirty="0"/>
          </a:p>
          <a:p>
            <a:endParaRPr lang="en-US" dirty="0"/>
          </a:p>
        </p:txBody>
      </p:sp>
    </p:spTree>
    <p:extLst>
      <p:ext uri="{BB962C8B-B14F-4D97-AF65-F5344CB8AC3E}">
        <p14:creationId xmlns:p14="http://schemas.microsoft.com/office/powerpoint/2010/main" val="42290149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Forces</a:t>
            </a:r>
            <a:endParaRPr lang="en-US" dirty="0"/>
          </a:p>
        </p:txBody>
      </p:sp>
      <p:sp>
        <p:nvSpPr>
          <p:cNvPr id="3" name="Content Placeholder 2"/>
          <p:cNvSpPr>
            <a:spLocks noGrp="1"/>
          </p:cNvSpPr>
          <p:nvPr>
            <p:ph idx="1"/>
          </p:nvPr>
        </p:nvSpPr>
        <p:spPr/>
        <p:txBody>
          <a:bodyPr>
            <a:normAutofit fontScale="77500" lnSpcReduction="20000"/>
          </a:bodyPr>
          <a:lstStyle/>
          <a:p>
            <a:pPr lvl="0"/>
            <a:r>
              <a:rPr lang="en-US" i="1" dirty="0"/>
              <a:t>Confidentiality</a:t>
            </a:r>
            <a:r>
              <a:rPr lang="en-US" dirty="0"/>
              <a:t>--Messages may be captured while they are in transit, so we need to prevent unauthorized users from reading them by hiding the information of the message.</a:t>
            </a:r>
          </a:p>
          <a:p>
            <a:pPr lvl="0"/>
            <a:r>
              <a:rPr lang="en-US" i="1" dirty="0"/>
              <a:t>Convenient Reception--The hidden information should be revealed conveniently to the receiver.</a:t>
            </a:r>
            <a:endParaRPr lang="en-US" dirty="0"/>
          </a:p>
          <a:p>
            <a:pPr lvl="0"/>
            <a:r>
              <a:rPr lang="en-US" i="1" dirty="0"/>
              <a:t>Protocol--We need to apply the solution properly or it will not be able to stand attacks (there are several ways to attack a method to hide information).</a:t>
            </a:r>
            <a:endParaRPr lang="en-US" dirty="0"/>
          </a:p>
          <a:p>
            <a:pPr lvl="0"/>
            <a:r>
              <a:rPr lang="en-US" i="1" dirty="0"/>
              <a:t>Performance--The time to hide and recover the message should be reasonable.</a:t>
            </a:r>
            <a:endParaRPr lang="en-US" dirty="0"/>
          </a:p>
          <a:p>
            <a:pPr lvl="0"/>
            <a:r>
              <a:rPr lang="en-US" i="1" dirty="0"/>
              <a:t>Security—For some cases, we need to have a very high level of security.</a:t>
            </a:r>
            <a:endParaRPr lang="en-US" dirty="0"/>
          </a:p>
          <a:p>
            <a:endParaRPr lang="en-US" dirty="0"/>
          </a:p>
        </p:txBody>
      </p:sp>
    </p:spTree>
    <p:extLst>
      <p:ext uri="{BB962C8B-B14F-4D97-AF65-F5344CB8AC3E}">
        <p14:creationId xmlns:p14="http://schemas.microsoft.com/office/powerpoint/2010/main" val="2855875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1213" y="946187"/>
            <a:ext cx="4981575" cy="490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4"/>
          <p:cNvSpPr>
            <a:spLocks noGrp="1"/>
          </p:cNvSpPr>
          <p:nvPr>
            <p:ph type="title"/>
          </p:nvPr>
        </p:nvSpPr>
        <p:spPr>
          <a:xfrm>
            <a:off x="457200" y="152400"/>
            <a:ext cx="8229600" cy="1143000"/>
          </a:xfrm>
        </p:spPr>
        <p:txBody>
          <a:bodyPr>
            <a:normAutofit/>
          </a:bodyPr>
          <a:lstStyle/>
          <a:p>
            <a:r>
              <a:rPr lang="en-US" sz="3200" dirty="0" smtClean="0"/>
              <a:t>Symmetric Encryption pattern</a:t>
            </a:r>
            <a:endParaRPr lang="en-US" sz="3200" dirty="0"/>
          </a:p>
        </p:txBody>
      </p:sp>
    </p:spTree>
    <p:extLst>
      <p:ext uri="{BB962C8B-B14F-4D97-AF65-F5344CB8AC3E}">
        <p14:creationId xmlns:p14="http://schemas.microsoft.com/office/powerpoint/2010/main" val="38866826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5975" y="2238375"/>
            <a:ext cx="4972050" cy="238125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en-US" dirty="0" smtClean="0"/>
              <a:t>UC Encrypt a message</a:t>
            </a:r>
            <a:endParaRPr lang="en-US" dirty="0"/>
          </a:p>
        </p:txBody>
      </p:sp>
    </p:spTree>
    <p:extLst>
      <p:ext uri="{BB962C8B-B14F-4D97-AF65-F5344CB8AC3E}">
        <p14:creationId xmlns:p14="http://schemas.microsoft.com/office/powerpoint/2010/main" val="25278149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5963" y="2271713"/>
            <a:ext cx="5172075" cy="23145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UC Decrypt a message</a:t>
            </a:r>
            <a:endParaRPr lang="en-US" dirty="0"/>
          </a:p>
        </p:txBody>
      </p:sp>
    </p:spTree>
    <p:extLst>
      <p:ext uri="{BB962C8B-B14F-4D97-AF65-F5344CB8AC3E}">
        <p14:creationId xmlns:p14="http://schemas.microsoft.com/office/powerpoint/2010/main" val="17816026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Known uses</a:t>
            </a:r>
            <a:endParaRPr lang="en-US" dirty="0"/>
          </a:p>
        </p:txBody>
      </p:sp>
      <p:sp>
        <p:nvSpPr>
          <p:cNvPr id="3" name="Content Placeholder 2"/>
          <p:cNvSpPr>
            <a:spLocks noGrp="1"/>
          </p:cNvSpPr>
          <p:nvPr>
            <p:ph idx="1"/>
          </p:nvPr>
        </p:nvSpPr>
        <p:spPr/>
        <p:txBody>
          <a:bodyPr>
            <a:normAutofit fontScale="70000" lnSpcReduction="20000"/>
          </a:bodyPr>
          <a:lstStyle/>
          <a:p>
            <a:pPr lvl="0"/>
            <a:r>
              <a:rPr lang="en-US" dirty="0" err="1"/>
              <a:t>GNuPG</a:t>
            </a:r>
            <a:r>
              <a:rPr lang="en-US" dirty="0"/>
              <a:t> [6] is free software that secures data from eavesdroppers. </a:t>
            </a:r>
          </a:p>
          <a:p>
            <a:pPr lvl="0"/>
            <a:r>
              <a:rPr lang="en-US" dirty="0" err="1"/>
              <a:t>OpenSSL</a:t>
            </a:r>
            <a:r>
              <a:rPr lang="en-US" dirty="0"/>
              <a:t> [12] is an open source toolkit that encrypts and decrypts files.</a:t>
            </a:r>
          </a:p>
          <a:p>
            <a:pPr lvl="0"/>
            <a:r>
              <a:rPr lang="en-US" dirty="0"/>
              <a:t>Java Cryptographic Extension [16] provides a framework and implementations for encryption.</a:t>
            </a:r>
          </a:p>
          <a:p>
            <a:pPr lvl="0"/>
            <a:r>
              <a:rPr lang="en-US" dirty="0"/>
              <a:t>The .NET framework [10] provides several classes to perform encryption and decryption using symmetric algorithms. </a:t>
            </a:r>
          </a:p>
          <a:p>
            <a:pPr lvl="0"/>
            <a:r>
              <a:rPr lang="en-US" dirty="0"/>
              <a:t>XML Encryption [18] is one of the foundation web services security standards that defines the structure and process of encryption for XML messages.</a:t>
            </a:r>
          </a:p>
          <a:p>
            <a:pPr lvl="0"/>
            <a:r>
              <a:rPr lang="en-US" dirty="0"/>
              <a:t>Pretty Good Privacy (PGP), a set of programs used mostly for e-mail security, includes methods for symmetric encryption and decryption [13]. </a:t>
            </a:r>
          </a:p>
          <a:p>
            <a:endParaRPr lang="en-US" dirty="0"/>
          </a:p>
        </p:txBody>
      </p:sp>
    </p:spTree>
    <p:extLst>
      <p:ext uri="{BB962C8B-B14F-4D97-AF65-F5344CB8AC3E}">
        <p14:creationId xmlns:p14="http://schemas.microsoft.com/office/powerpoint/2010/main" val="25577056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Consequences: advantages</a:t>
            </a:r>
            <a:endParaRPr lang="en-US" dirty="0"/>
          </a:p>
        </p:txBody>
      </p:sp>
      <p:sp>
        <p:nvSpPr>
          <p:cNvPr id="3" name="Content Placeholder 2"/>
          <p:cNvSpPr>
            <a:spLocks noGrp="1"/>
          </p:cNvSpPr>
          <p:nvPr>
            <p:ph idx="1"/>
          </p:nvPr>
        </p:nvSpPr>
        <p:spPr/>
        <p:txBody>
          <a:bodyPr>
            <a:normAutofit fontScale="77500" lnSpcReduction="20000"/>
          </a:bodyPr>
          <a:lstStyle/>
          <a:p>
            <a:pPr lvl="0"/>
            <a:r>
              <a:rPr lang="en-US" dirty="0"/>
              <a:t>Only receivers who possess the shared key can decrypt a message transforming it into a readable form. A captured message is unreadable to the attacker. This also makes attacks based on modifying a message very hard.</a:t>
            </a:r>
          </a:p>
          <a:p>
            <a:pPr lvl="0"/>
            <a:r>
              <a:rPr lang="en-US" dirty="0"/>
              <a:t>The strength of a cryptosystem is based on the secrecy of a long </a:t>
            </a:r>
            <a:r>
              <a:rPr lang="en-US" dirty="0" smtClean="0"/>
              <a:t>key. </a:t>
            </a:r>
            <a:r>
              <a:rPr lang="en-US" dirty="0"/>
              <a:t>The cryptographic algorithms are known to the public, so the key should be kept protected from unauthorized users.</a:t>
            </a:r>
          </a:p>
          <a:p>
            <a:pPr lvl="0"/>
            <a:r>
              <a:rPr lang="en-US" dirty="0"/>
              <a:t>It is possible to select from several encryption algorithms the one suitable for the application needs.</a:t>
            </a:r>
          </a:p>
          <a:p>
            <a:pPr lvl="0"/>
            <a:r>
              <a:rPr lang="en-US" dirty="0"/>
              <a:t>There exist encryption algorithms that take a reasonable time to encrypt messages.</a:t>
            </a:r>
          </a:p>
          <a:p>
            <a:endParaRPr lang="en-US" dirty="0"/>
          </a:p>
        </p:txBody>
      </p:sp>
    </p:spTree>
    <p:extLst>
      <p:ext uri="{BB962C8B-B14F-4D97-AF65-F5344CB8AC3E}">
        <p14:creationId xmlns:p14="http://schemas.microsoft.com/office/powerpoint/2010/main" val="1236131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spying II</a:t>
            </a:r>
            <a:endParaRPr lang="en-US" dirty="0"/>
          </a:p>
        </p:txBody>
      </p:sp>
      <p:sp>
        <p:nvSpPr>
          <p:cNvPr id="3" name="Content Placeholder 2"/>
          <p:cNvSpPr>
            <a:spLocks noGrp="1"/>
          </p:cNvSpPr>
          <p:nvPr>
            <p:ph idx="1"/>
          </p:nvPr>
        </p:nvSpPr>
        <p:spPr/>
        <p:txBody>
          <a:bodyPr>
            <a:normAutofit fontScale="55000" lnSpcReduction="20000"/>
          </a:bodyPr>
          <a:lstStyle/>
          <a:p>
            <a:pPr fontAlgn="base"/>
            <a:r>
              <a:rPr lang="en-US" dirty="0"/>
              <a:t>Working out who has created a piece of malware is not easy. </a:t>
            </a:r>
            <a:r>
              <a:rPr lang="en-US" dirty="0" smtClean="0"/>
              <a:t>Programmers </a:t>
            </a:r>
            <a:r>
              <a:rPr lang="en-US" dirty="0"/>
              <a:t>sometimes leave hints, or use suggestive phrases, but these are not proof. The targets can provide clues, as can comparisons with known malware. </a:t>
            </a:r>
            <a:r>
              <a:rPr lang="en-US" dirty="0" err="1"/>
              <a:t>DarkHotel</a:t>
            </a:r>
            <a:r>
              <a:rPr lang="en-US" dirty="0"/>
              <a:t>, which targets corporate executives and other bigwigs by hijacking hotel Wi-Fi </a:t>
            </a:r>
            <a:r>
              <a:rPr lang="en-US" dirty="0" smtClean="0"/>
              <a:t>systems, </a:t>
            </a:r>
            <a:r>
              <a:rPr lang="en-US" dirty="0"/>
              <a:t>has been tentatively pinned on South Korea. Korean characters, and a reference to a known South Korean coder, were found in its code. The targets included people from Taiwan, Japan, China—and a few from America, South Korea’s most important ally.</a:t>
            </a:r>
          </a:p>
          <a:p>
            <a:pPr fontAlgn="base"/>
            <a:r>
              <a:rPr lang="en-US" dirty="0"/>
              <a:t>There are similar clues in </a:t>
            </a:r>
            <a:r>
              <a:rPr lang="en-US" dirty="0" err="1"/>
              <a:t>Regin</a:t>
            </a:r>
            <a:r>
              <a:rPr lang="en-US" dirty="0"/>
              <a:t>. Symantec says </a:t>
            </a:r>
            <a:r>
              <a:rPr lang="en-US" dirty="0" err="1"/>
              <a:t>Regin’s</a:t>
            </a:r>
            <a:r>
              <a:rPr lang="en-US" dirty="0"/>
              <a:t> most frequent targets were computers in Russia, which accounted for 28% of the total, and Saudi Arabia, which made up 24%. But the full list includes countries as diverse as Afghanistan, Ireland and Mexico. One of </a:t>
            </a:r>
            <a:r>
              <a:rPr lang="en-US" dirty="0" err="1"/>
              <a:t>Regin’s</a:t>
            </a:r>
            <a:r>
              <a:rPr lang="en-US" dirty="0"/>
              <a:t> modules is called “LEGSPIN”, a cricketing term. And experts say that it seems very similar to malware used in an attack on </a:t>
            </a:r>
            <a:r>
              <a:rPr lang="en-US" dirty="0" err="1"/>
              <a:t>Belgacom</a:t>
            </a:r>
            <a:r>
              <a:rPr lang="en-US" dirty="0"/>
              <a:t>, a Belgian telecoms firm, in which the British are the chief </a:t>
            </a:r>
            <a:r>
              <a:rPr lang="en-US" dirty="0" smtClean="0"/>
              <a:t>suspects. But </a:t>
            </a:r>
            <a:r>
              <a:rPr lang="en-US" dirty="0"/>
              <a:t>such clues may be designed to mislead: when the Russians began their </a:t>
            </a:r>
            <a:r>
              <a:rPr lang="en-US" dirty="0" smtClean="0"/>
              <a:t>computerized </a:t>
            </a:r>
            <a:r>
              <a:rPr lang="en-US" dirty="0"/>
              <a:t>espionage, they would often try to make it seem as if the software was Chinese. </a:t>
            </a:r>
          </a:p>
        </p:txBody>
      </p:sp>
    </p:spTree>
    <p:extLst>
      <p:ext uri="{BB962C8B-B14F-4D97-AF65-F5344CB8AC3E}">
        <p14:creationId xmlns:p14="http://schemas.microsoft.com/office/powerpoint/2010/main" val="3343292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Consequences: liabilities</a:t>
            </a:r>
            <a:endParaRPr lang="en-US" dirty="0"/>
          </a:p>
        </p:txBody>
      </p:sp>
      <p:sp>
        <p:nvSpPr>
          <p:cNvPr id="3" name="Content Placeholder 2"/>
          <p:cNvSpPr>
            <a:spLocks noGrp="1"/>
          </p:cNvSpPr>
          <p:nvPr>
            <p:ph idx="1"/>
          </p:nvPr>
        </p:nvSpPr>
        <p:spPr/>
        <p:txBody>
          <a:bodyPr>
            <a:normAutofit fontScale="70000" lnSpcReduction="20000"/>
          </a:bodyPr>
          <a:lstStyle/>
          <a:p>
            <a:pPr lvl="0"/>
            <a:r>
              <a:rPr lang="en-US" dirty="0"/>
              <a:t>This pattern assumes that the shared key was distributed in a secure way. This may not be easy for large groups of nodes exchanging messages. Asymmetric cryptography can be used to solve this problem.</a:t>
            </a:r>
          </a:p>
          <a:p>
            <a:pPr lvl="0"/>
            <a:r>
              <a:rPr lang="en-US" dirty="0"/>
              <a:t>Cryptography operations are computationally intensive and may affect the performance of the application. This is particularly important for mobile devices.</a:t>
            </a:r>
          </a:p>
          <a:p>
            <a:pPr lvl="0"/>
            <a:r>
              <a:rPr lang="en-US" dirty="0"/>
              <a:t>Encryption does not provide data integrity. The encrypted data can be modified by an attacker, other means such as hashing, are needed to verify that the message was not changed.</a:t>
            </a:r>
          </a:p>
          <a:p>
            <a:pPr lvl="0"/>
            <a:r>
              <a:rPr lang="en-US" dirty="0"/>
              <a:t>Encryption does not prevent a replay attack because an encrypted message can be captured and resent without being decrypted. It is recommended to use another security mechanism such as Timestamps or </a:t>
            </a:r>
            <a:r>
              <a:rPr lang="en-US" dirty="0" err="1"/>
              <a:t>Nonces</a:t>
            </a:r>
            <a:r>
              <a:rPr lang="en-US" dirty="0"/>
              <a:t> to prevent this attack.</a:t>
            </a:r>
          </a:p>
          <a:p>
            <a:pPr marL="0" indent="0">
              <a:buNone/>
            </a:pPr>
            <a:endParaRPr lang="en-US" dirty="0"/>
          </a:p>
        </p:txBody>
      </p:sp>
    </p:spTree>
    <p:extLst>
      <p:ext uri="{BB962C8B-B14F-4D97-AF65-F5344CB8AC3E}">
        <p14:creationId xmlns:p14="http://schemas.microsoft.com/office/powerpoint/2010/main" val="35224770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p:txBody>
          <a:bodyPr/>
          <a:lstStyle/>
          <a:p>
            <a:r>
              <a:rPr lang="en-US" altLang="en-US" smtClean="0"/>
              <a:t>Caesar’s cipher</a:t>
            </a:r>
          </a:p>
        </p:txBody>
      </p:sp>
      <p:sp>
        <p:nvSpPr>
          <p:cNvPr id="193539" name="Rectangle 3"/>
          <p:cNvSpPr>
            <a:spLocks noGrp="1" noChangeArrowheads="1"/>
          </p:cNvSpPr>
          <p:nvPr>
            <p:ph type="body" idx="1"/>
          </p:nvPr>
        </p:nvSpPr>
        <p:spPr/>
        <p:txBody>
          <a:bodyPr/>
          <a:lstStyle/>
          <a:p>
            <a:pPr>
              <a:lnSpc>
                <a:spcPct val="90000"/>
              </a:lnSpc>
            </a:pPr>
            <a:r>
              <a:rPr lang="en-US" altLang="en-US" sz="2000" smtClean="0"/>
              <a:t>This is the simplest substitution cipher (presumably it may have been used by Julius Caesar) In this cipher, each character is replaced by another character with a constant difference between them. That difference is the Key in the cipher. The following shows an example of this cipher: </a:t>
            </a:r>
          </a:p>
          <a:p>
            <a:pPr>
              <a:lnSpc>
                <a:spcPct val="90000"/>
              </a:lnSpc>
            </a:pPr>
            <a:r>
              <a:rPr lang="en-US" altLang="en-US" sz="2000" smtClean="0"/>
              <a:t>Assume the key is 3, that is Ci = E(pi) = pi + 3</a:t>
            </a:r>
          </a:p>
          <a:p>
            <a:pPr>
              <a:lnSpc>
                <a:spcPct val="90000"/>
              </a:lnSpc>
            </a:pPr>
            <a:r>
              <a:rPr lang="en-US" altLang="en-US" sz="2000" smtClean="0"/>
              <a:t>A full translation chart of Caesar cipher is:</a:t>
            </a:r>
          </a:p>
          <a:p>
            <a:pPr>
              <a:lnSpc>
                <a:spcPct val="90000"/>
              </a:lnSpc>
              <a:buFontTx/>
              <a:buNone/>
            </a:pPr>
            <a:r>
              <a:rPr lang="en-US" altLang="en-US" sz="2000" smtClean="0"/>
              <a:t>     Plaintext:     A  B  C  D   E   F  G  H   I   J     K  L   M  N  O  P  Q   R  S   T    U   V  W  X  Y   Z</a:t>
            </a:r>
            <a:endParaRPr lang="es-ES" altLang="en-US" sz="2000" smtClean="0"/>
          </a:p>
          <a:p>
            <a:pPr>
              <a:lnSpc>
                <a:spcPct val="90000"/>
              </a:lnSpc>
            </a:pPr>
            <a:r>
              <a:rPr lang="es-ES" altLang="en-US" sz="2000" smtClean="0"/>
              <a:t>Ciphertext: d e f g h i j k l m n o p q r s t u v w x y z a b c</a:t>
            </a:r>
            <a:br>
              <a:rPr lang="es-ES" altLang="en-US" sz="2000" smtClean="0"/>
            </a:br>
            <a:endParaRPr lang="en-US" altLang="en-US" sz="2000" b="0" smtClean="0"/>
          </a:p>
          <a:p>
            <a:pPr>
              <a:lnSpc>
                <a:spcPct val="90000"/>
              </a:lnSpc>
            </a:pPr>
            <a:r>
              <a:rPr lang="en-US" altLang="en-US" sz="2000" b="0" smtClean="0"/>
              <a:t>Using this encryption, the message:    TREATY IS NOT POSSIBLE  would be encoded as (spaces are eliminated): WUHDWBLVQRWSRVVLEOH</a:t>
            </a:r>
          </a:p>
        </p:txBody>
      </p:sp>
    </p:spTree>
    <p:extLst>
      <p:ext uri="{BB962C8B-B14F-4D97-AF65-F5344CB8AC3E}">
        <p14:creationId xmlns:p14="http://schemas.microsoft.com/office/powerpoint/2010/main" val="14339126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a:xfrm>
            <a:off x="762000" y="228600"/>
            <a:ext cx="7772400" cy="1143000"/>
          </a:xfrm>
        </p:spPr>
        <p:txBody>
          <a:bodyPr/>
          <a:lstStyle/>
          <a:p>
            <a:r>
              <a:rPr lang="en-US" altLang="en-US" smtClean="0"/>
              <a:t>Monoalphabetic ciphers</a:t>
            </a:r>
          </a:p>
        </p:txBody>
      </p:sp>
      <p:sp>
        <p:nvSpPr>
          <p:cNvPr id="194563" name="Rectangle 3"/>
          <p:cNvSpPr>
            <a:spLocks noGrp="1" noChangeArrowheads="1"/>
          </p:cNvSpPr>
          <p:nvPr>
            <p:ph type="body" idx="1"/>
          </p:nvPr>
        </p:nvSpPr>
        <p:spPr>
          <a:xfrm>
            <a:off x="762000" y="1676400"/>
            <a:ext cx="7772400" cy="4419600"/>
          </a:xfrm>
        </p:spPr>
        <p:txBody>
          <a:bodyPr/>
          <a:lstStyle/>
          <a:p>
            <a:pPr>
              <a:lnSpc>
                <a:spcPct val="90000"/>
              </a:lnSpc>
            </a:pPr>
            <a:r>
              <a:rPr lang="en-US" altLang="en-US" sz="2400" smtClean="0"/>
              <a:t>Each character is replaced with another character from the same alphabet. A common technique is to select a short key, substitute the letters using the key, and then do the remaining substitutions using the letters which are not in the key, using their common alphabetical order. The following example shows this process using the key: CAROLZ</a:t>
            </a:r>
            <a:endParaRPr lang="en-US" altLang="en-US" sz="2400" b="0" smtClean="0"/>
          </a:p>
          <a:p>
            <a:pPr>
              <a:lnSpc>
                <a:spcPct val="90000"/>
              </a:lnSpc>
            </a:pPr>
            <a:r>
              <a:rPr lang="pt-BR" altLang="en-US" sz="2400" b="0" smtClean="0"/>
              <a:t>A B C D E  F G  H  I  J K L M N  O  P Q R S T U  V W X Y Z</a:t>
            </a:r>
            <a:endParaRPr lang="en-US" altLang="en-US" sz="2400" b="0" smtClean="0"/>
          </a:p>
          <a:p>
            <a:pPr>
              <a:lnSpc>
                <a:spcPct val="90000"/>
              </a:lnSpc>
            </a:pPr>
            <a:r>
              <a:rPr lang="pt-BR" altLang="en-US" sz="2400" b="0" smtClean="0"/>
              <a:t>C   A  R  O   L    Z   B    D   E    F  G   H   I    J     K   M   N  P  Q   S   T    U    V   W  X  Y</a:t>
            </a:r>
            <a:endParaRPr lang="en-US" altLang="en-US" sz="2400" b="0" smtClean="0"/>
          </a:p>
          <a:p>
            <a:pPr>
              <a:lnSpc>
                <a:spcPct val="90000"/>
              </a:lnSpc>
            </a:pPr>
            <a:endParaRPr lang="en-US" altLang="en-US" sz="2400" smtClean="0"/>
          </a:p>
        </p:txBody>
      </p:sp>
    </p:spTree>
    <p:extLst>
      <p:ext uri="{BB962C8B-B14F-4D97-AF65-F5344CB8AC3E}">
        <p14:creationId xmlns:p14="http://schemas.microsoft.com/office/powerpoint/2010/main" val="25414108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Letter frequencies for English</a:t>
            </a:r>
            <a:endParaRPr lang="en-US" dirty="0"/>
          </a:p>
        </p:txBody>
      </p:sp>
      <p:sp>
        <p:nvSpPr>
          <p:cNvPr id="3" name="Content Placeholder 2"/>
          <p:cNvSpPr>
            <a:spLocks noGrp="1"/>
          </p:cNvSpPr>
          <p:nvPr>
            <p:ph idx="1"/>
          </p:nvPr>
        </p:nvSpPr>
        <p:spPr/>
        <p:txBody>
          <a:bodyPr>
            <a:normAutofit fontScale="55000" lnSpcReduction="20000"/>
          </a:bodyPr>
          <a:lstStyle/>
          <a:p>
            <a:pPr marL="0" indent="0">
              <a:buNone/>
            </a:pPr>
            <a:r>
              <a:rPr lang="en-US" b="1" dirty="0"/>
              <a:t> </a:t>
            </a:r>
          </a:p>
          <a:p>
            <a:r>
              <a:rPr lang="en-US" b="1" dirty="0"/>
              <a:t>Letter                         Percent</a:t>
            </a:r>
          </a:p>
          <a:p>
            <a:r>
              <a:rPr lang="en-US" b="1" dirty="0"/>
              <a:t>a		7.49</a:t>
            </a:r>
          </a:p>
          <a:p>
            <a:r>
              <a:rPr lang="en-US" b="1" dirty="0"/>
              <a:t>b		1.29</a:t>
            </a:r>
          </a:p>
          <a:p>
            <a:r>
              <a:rPr lang="en-US" b="1" dirty="0"/>
              <a:t>c		3.54</a:t>
            </a:r>
          </a:p>
          <a:p>
            <a:r>
              <a:rPr lang="en-US" b="1" dirty="0"/>
              <a:t>d		3.62</a:t>
            </a:r>
          </a:p>
          <a:p>
            <a:r>
              <a:rPr lang="en-US" b="1" dirty="0" smtClean="0"/>
              <a:t>e</a:t>
            </a:r>
            <a:r>
              <a:rPr lang="en-US" b="1" dirty="0"/>
              <a:t>		14.00</a:t>
            </a:r>
          </a:p>
          <a:p>
            <a:r>
              <a:rPr lang="en-US" b="1" dirty="0"/>
              <a:t>f		2.18</a:t>
            </a:r>
          </a:p>
          <a:p>
            <a:r>
              <a:rPr lang="en-US" b="1" dirty="0"/>
              <a:t>g		1.74</a:t>
            </a:r>
          </a:p>
          <a:p>
            <a:r>
              <a:rPr lang="en-US" b="1" dirty="0"/>
              <a:t>h		4.22</a:t>
            </a:r>
          </a:p>
          <a:p>
            <a:r>
              <a:rPr lang="en-US" b="1" dirty="0" err="1"/>
              <a:t>i</a:t>
            </a:r>
            <a:r>
              <a:rPr lang="en-US" b="1" dirty="0"/>
              <a:t>		6.65</a:t>
            </a:r>
          </a:p>
          <a:p>
            <a:r>
              <a:rPr lang="en-US" b="1" dirty="0"/>
              <a:t>j		0.27</a:t>
            </a:r>
          </a:p>
          <a:p>
            <a:r>
              <a:rPr lang="en-US" b="1" dirty="0"/>
              <a:t>k		</a:t>
            </a:r>
            <a:r>
              <a:rPr lang="en-US" b="1" dirty="0" smtClean="0"/>
              <a:t>0.47</a:t>
            </a:r>
          </a:p>
          <a:p>
            <a:pPr marL="0" indent="0">
              <a:buNone/>
            </a:pPr>
            <a:endParaRPr lang="en-US" dirty="0" smtClean="0"/>
          </a:p>
          <a:p>
            <a:pPr marL="0" indent="0">
              <a:buNone/>
            </a:pPr>
            <a:r>
              <a:rPr lang="en-US" dirty="0" smtClean="0"/>
              <a:t>Similar </a:t>
            </a:r>
            <a:r>
              <a:rPr lang="en-US" dirty="0"/>
              <a:t>tables exist for the most common </a:t>
            </a:r>
            <a:r>
              <a:rPr lang="en-US" dirty="0" err="1"/>
              <a:t>digrams</a:t>
            </a:r>
            <a:r>
              <a:rPr lang="en-US" dirty="0"/>
              <a:t> (two letter sequences) or trigrams. </a:t>
            </a:r>
            <a:endParaRPr lang="en-US" b="1" dirty="0"/>
          </a:p>
          <a:p>
            <a:endParaRPr lang="en-US" dirty="0"/>
          </a:p>
        </p:txBody>
      </p:sp>
    </p:spTree>
    <p:extLst>
      <p:ext uri="{BB962C8B-B14F-4D97-AF65-F5344CB8AC3E}">
        <p14:creationId xmlns:p14="http://schemas.microsoft.com/office/powerpoint/2010/main" val="6856349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r>
              <a:rPr lang="en-US" altLang="en-US" smtClean="0"/>
              <a:t>Polyalphabetic ciphers</a:t>
            </a:r>
          </a:p>
        </p:txBody>
      </p:sp>
      <p:sp>
        <p:nvSpPr>
          <p:cNvPr id="195587" name="Rectangle 3"/>
          <p:cNvSpPr>
            <a:spLocks noGrp="1" noChangeArrowheads="1"/>
          </p:cNvSpPr>
          <p:nvPr>
            <p:ph type="body" idx="1"/>
          </p:nvPr>
        </p:nvSpPr>
        <p:spPr/>
        <p:txBody>
          <a:bodyPr/>
          <a:lstStyle/>
          <a:p>
            <a:pPr>
              <a:lnSpc>
                <a:spcPct val="90000"/>
              </a:lnSpc>
            </a:pPr>
            <a:r>
              <a:rPr lang="en-US" altLang="en-US" sz="2400" dirty="0" smtClean="0"/>
              <a:t>The main problem with </a:t>
            </a:r>
            <a:r>
              <a:rPr lang="en-US" altLang="en-US" sz="2400" dirty="0" err="1" smtClean="0"/>
              <a:t>monoalphabetic</a:t>
            </a:r>
            <a:r>
              <a:rPr lang="en-US" altLang="en-US" sz="2400" dirty="0" smtClean="0"/>
              <a:t> ciphers as demonstrated above, is that the frequencies of letters and </a:t>
            </a:r>
            <a:r>
              <a:rPr lang="en-US" altLang="en-US" sz="2400" dirty="0" err="1" smtClean="0"/>
              <a:t>digrams</a:t>
            </a:r>
            <a:r>
              <a:rPr lang="en-US" altLang="en-US" sz="2400" dirty="0" smtClean="0"/>
              <a:t> are preserved. </a:t>
            </a:r>
          </a:p>
          <a:p>
            <a:pPr>
              <a:lnSpc>
                <a:spcPct val="90000"/>
              </a:lnSpc>
            </a:pPr>
            <a:r>
              <a:rPr lang="en-US" altLang="en-US" sz="2400" dirty="0" smtClean="0"/>
              <a:t>This is dealt with by using </a:t>
            </a:r>
            <a:r>
              <a:rPr lang="en-US" altLang="en-US" sz="2400" b="1" dirty="0" smtClean="0"/>
              <a:t>polyalphabetic ciphers</a:t>
            </a:r>
            <a:r>
              <a:rPr lang="en-US" altLang="en-US" sz="2400" dirty="0" smtClean="0"/>
              <a:t>. In these ciphers we first select a key which defines the cycle of the cipher. </a:t>
            </a:r>
          </a:p>
          <a:p>
            <a:pPr>
              <a:lnSpc>
                <a:spcPct val="90000"/>
              </a:lnSpc>
            </a:pPr>
            <a:r>
              <a:rPr lang="en-US" altLang="en-US" sz="2400" dirty="0" smtClean="0"/>
              <a:t>If the key length is n, each letter will be substituted by n different letters, depending on its position with respect to the key. </a:t>
            </a:r>
          </a:p>
          <a:p>
            <a:pPr>
              <a:lnSpc>
                <a:spcPct val="90000"/>
              </a:lnSpc>
            </a:pPr>
            <a:r>
              <a:rPr lang="en-US" altLang="en-US" sz="2400" dirty="0" smtClean="0"/>
              <a:t>The simplest method uses a table called the </a:t>
            </a:r>
            <a:r>
              <a:rPr lang="en-US" altLang="en-US" sz="2400" b="1" dirty="0" err="1" smtClean="0"/>
              <a:t>Vigenere</a:t>
            </a:r>
            <a:r>
              <a:rPr lang="en-US" altLang="en-US" sz="2400" b="1" dirty="0" smtClean="0"/>
              <a:t> table</a:t>
            </a:r>
            <a:r>
              <a:rPr lang="en-US" altLang="en-US" sz="2400" dirty="0"/>
              <a:t>.</a:t>
            </a:r>
            <a:r>
              <a:rPr lang="en-US" altLang="en-US" sz="2400" dirty="0" smtClean="0"/>
              <a:t> For our example we assume the key is applied to the columns (lower case). </a:t>
            </a:r>
          </a:p>
        </p:txBody>
      </p:sp>
    </p:spTree>
    <p:extLst>
      <p:ext uri="{BB962C8B-B14F-4D97-AF65-F5344CB8AC3E}">
        <p14:creationId xmlns:p14="http://schemas.microsoft.com/office/powerpoint/2010/main" val="324738886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6610" name="Object 5"/>
          <p:cNvGraphicFramePr>
            <a:graphicFrameLocks noChangeAspect="1"/>
          </p:cNvGraphicFramePr>
          <p:nvPr/>
        </p:nvGraphicFramePr>
        <p:xfrm>
          <a:off x="1752600" y="609600"/>
          <a:ext cx="6019800" cy="5111750"/>
        </p:xfrm>
        <a:graphic>
          <a:graphicData uri="http://schemas.openxmlformats.org/presentationml/2006/ole">
            <mc:AlternateContent xmlns:mc="http://schemas.openxmlformats.org/markup-compatibility/2006">
              <mc:Choice xmlns:v="urn:schemas-microsoft-com:vml" Requires="v">
                <p:oleObj spid="_x0000_s1098" name="Document" r:id="rId3" imgW="5625634" imgH="5112479" progId="Word.Document.8">
                  <p:embed/>
                </p:oleObj>
              </mc:Choice>
              <mc:Fallback>
                <p:oleObj name="Document" r:id="rId3" imgW="5625634" imgH="5112479"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609600"/>
                        <a:ext cx="6019800" cy="511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85754564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lstStyle/>
          <a:p>
            <a:r>
              <a:rPr lang="en-US" altLang="en-US" smtClean="0"/>
              <a:t>Vigenere encryption</a:t>
            </a:r>
          </a:p>
        </p:txBody>
      </p:sp>
      <p:sp>
        <p:nvSpPr>
          <p:cNvPr id="197635" name="Rectangle 3"/>
          <p:cNvSpPr>
            <a:spLocks noGrp="1" noChangeArrowheads="1"/>
          </p:cNvSpPr>
          <p:nvPr>
            <p:ph type="body" idx="1"/>
          </p:nvPr>
        </p:nvSpPr>
        <p:spPr/>
        <p:txBody>
          <a:bodyPr>
            <a:noAutofit/>
          </a:bodyPr>
          <a:lstStyle/>
          <a:p>
            <a:pPr>
              <a:lnSpc>
                <a:spcPct val="90000"/>
              </a:lnSpc>
            </a:pPr>
            <a:r>
              <a:rPr lang="en-US" altLang="en-US" sz="2400" dirty="0" smtClean="0"/>
              <a:t>Using the </a:t>
            </a:r>
            <a:r>
              <a:rPr lang="en-US" altLang="en-US" sz="2400" dirty="0" err="1" smtClean="0"/>
              <a:t>Vigenere</a:t>
            </a:r>
            <a:r>
              <a:rPr lang="en-US" altLang="en-US" sz="2400" dirty="0" smtClean="0"/>
              <a:t> table, and the key, one uses a CAESAR substitution for each of the key's letters periodically. The Caesar cipher is the row in the </a:t>
            </a:r>
            <a:r>
              <a:rPr lang="en-US" altLang="en-US" sz="2400" dirty="0" err="1" smtClean="0"/>
              <a:t>Vigenere</a:t>
            </a:r>
            <a:r>
              <a:rPr lang="en-US" altLang="en-US" sz="2400" dirty="0" smtClean="0"/>
              <a:t> table corresponding to the letter in the key. </a:t>
            </a:r>
          </a:p>
          <a:p>
            <a:pPr>
              <a:lnSpc>
                <a:spcPct val="90000"/>
              </a:lnSpc>
            </a:pPr>
            <a:r>
              <a:rPr lang="en-US" altLang="en-US" sz="2400" dirty="0" smtClean="0"/>
              <a:t>Assume the key is </a:t>
            </a:r>
            <a:r>
              <a:rPr lang="en-US" altLang="en-US" sz="2400" dirty="0" err="1" smtClean="0"/>
              <a:t>sharon</a:t>
            </a:r>
            <a:r>
              <a:rPr lang="en-US" altLang="en-US" sz="2400" dirty="0" smtClean="0"/>
              <a:t>, then the following is a message and its encryption (only the non-blank characters are encrypted…):</a:t>
            </a:r>
            <a:endParaRPr lang="en-US" altLang="en-US" sz="2400" b="0" dirty="0" smtClean="0"/>
          </a:p>
          <a:p>
            <a:pPr>
              <a:lnSpc>
                <a:spcPct val="90000"/>
              </a:lnSpc>
            </a:pPr>
            <a:r>
              <a:rPr lang="en-US" altLang="en-US" sz="2400" b="0" dirty="0" smtClean="0"/>
              <a:t>                             s h a r o n s h a r o n s h a r o n</a:t>
            </a:r>
          </a:p>
          <a:p>
            <a:pPr>
              <a:lnSpc>
                <a:spcPct val="90000"/>
              </a:lnSpc>
            </a:pPr>
            <a:r>
              <a:rPr lang="en-US" altLang="en-US" sz="2400" b="0" dirty="0" smtClean="0"/>
              <a:t>                            </a:t>
            </a:r>
            <a:r>
              <a:rPr lang="de-DE" altLang="en-US" sz="2400" b="0" dirty="0" smtClean="0"/>
              <a:t>S E ND T H EMON EY</a:t>
            </a:r>
            <a:br>
              <a:rPr lang="de-DE" altLang="en-US" sz="2400" b="0" dirty="0" smtClean="0"/>
            </a:br>
            <a:r>
              <a:rPr lang="de-DE" altLang="en-US" sz="2400" b="0" dirty="0" smtClean="0"/>
              <a:t>                            k  l  n u h  u w t o e s i …</a:t>
            </a:r>
            <a:endParaRPr lang="en-US" altLang="en-US" sz="2400" b="0" dirty="0" smtClean="0"/>
          </a:p>
          <a:p>
            <a:pPr>
              <a:lnSpc>
                <a:spcPct val="90000"/>
              </a:lnSpc>
            </a:pPr>
            <a:r>
              <a:rPr lang="en-US" altLang="en-US" sz="2400" dirty="0" smtClean="0"/>
              <a:t>The letter 'a" for example is encrypted by different letters in different parts of the text. Obviously, the previous methods which use the frequencies of single letters or </a:t>
            </a:r>
            <a:r>
              <a:rPr lang="en-US" altLang="en-US" sz="2400" dirty="0" err="1" smtClean="0"/>
              <a:t>digrams</a:t>
            </a:r>
            <a:r>
              <a:rPr lang="en-US" altLang="en-US" sz="2400" dirty="0" smtClean="0"/>
              <a:t>, will not work here, since these frequencies are smoothed out.</a:t>
            </a:r>
          </a:p>
        </p:txBody>
      </p:sp>
    </p:spTree>
    <p:extLst>
      <p:ext uri="{BB962C8B-B14F-4D97-AF65-F5344CB8AC3E}">
        <p14:creationId xmlns:p14="http://schemas.microsoft.com/office/powerpoint/2010/main" val="28576927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then one breaks this cipher?</a:t>
            </a:r>
          </a:p>
        </p:txBody>
      </p:sp>
      <p:sp>
        <p:nvSpPr>
          <p:cNvPr id="3" name="Content Placeholder 2"/>
          <p:cNvSpPr>
            <a:spLocks noGrp="1"/>
          </p:cNvSpPr>
          <p:nvPr>
            <p:ph idx="1"/>
          </p:nvPr>
        </p:nvSpPr>
        <p:spPr/>
        <p:txBody>
          <a:bodyPr>
            <a:normAutofit fontScale="70000" lnSpcReduction="20000"/>
          </a:bodyPr>
          <a:lstStyle/>
          <a:p>
            <a:r>
              <a:rPr lang="en-US" dirty="0" smtClean="0"/>
              <a:t>The </a:t>
            </a:r>
            <a:r>
              <a:rPr lang="en-US" dirty="0"/>
              <a:t>secret is to find first the length of the key. </a:t>
            </a:r>
            <a:endParaRPr lang="en-US" dirty="0" smtClean="0"/>
          </a:p>
          <a:p>
            <a:r>
              <a:rPr lang="en-US" dirty="0" smtClean="0"/>
              <a:t>Once </a:t>
            </a:r>
            <a:r>
              <a:rPr lang="en-US" dirty="0"/>
              <a:t>the key length is known, suppose its k, we can now count frequencies every k </a:t>
            </a:r>
            <a:r>
              <a:rPr lang="en-US" dirty="0" smtClean="0"/>
              <a:t>letters, with </a:t>
            </a:r>
            <a:r>
              <a:rPr lang="en-US" dirty="0"/>
              <a:t>enough text, this can lead to breaking the cipher. </a:t>
            </a:r>
            <a:endParaRPr lang="en-US" dirty="0" smtClean="0"/>
          </a:p>
          <a:p>
            <a:r>
              <a:rPr lang="en-US" dirty="0" smtClean="0"/>
              <a:t>For </a:t>
            </a:r>
            <a:r>
              <a:rPr lang="en-US" dirty="0"/>
              <a:t>example, if the ciphered text is long enough, then there is a high probability that a stream of ciphered characters representing a very common phrase will occur several times in the ciphered text. </a:t>
            </a:r>
            <a:endParaRPr lang="en-US" dirty="0" smtClean="0"/>
          </a:p>
          <a:p>
            <a:r>
              <a:rPr lang="en-US" dirty="0" smtClean="0"/>
              <a:t>One </a:t>
            </a:r>
            <a:r>
              <a:rPr lang="en-US" dirty="0"/>
              <a:t>then, can compute the distances in which equal encryptions of such plaintext occur. These distances must be multiplications of the key length. </a:t>
            </a:r>
            <a:endParaRPr lang="en-US" dirty="0" smtClean="0"/>
          </a:p>
          <a:p>
            <a:r>
              <a:rPr lang="en-US" dirty="0"/>
              <a:t>When  the key length k is discovered, </a:t>
            </a:r>
            <a:r>
              <a:rPr lang="en-US" dirty="0" err="1"/>
              <a:t>monoalphabetic</a:t>
            </a:r>
            <a:r>
              <a:rPr lang="en-US" dirty="0"/>
              <a:t> frequency analysis can be used on the </a:t>
            </a:r>
            <a:r>
              <a:rPr lang="en-US" dirty="0" err="1"/>
              <a:t>submessages</a:t>
            </a:r>
            <a:r>
              <a:rPr lang="en-US" dirty="0"/>
              <a:t> formed from letters that are a multiple of k apart in the </a:t>
            </a:r>
            <a:r>
              <a:rPr lang="en-US" dirty="0" err="1"/>
              <a:t>ciphertext</a:t>
            </a:r>
            <a:r>
              <a:rPr lang="en-US" dirty="0"/>
              <a:t>. This is called the </a:t>
            </a:r>
            <a:r>
              <a:rPr lang="en-US" dirty="0" err="1"/>
              <a:t>Kasiski</a:t>
            </a:r>
            <a:r>
              <a:rPr lang="en-US" dirty="0"/>
              <a:t> method of breaking a </a:t>
            </a:r>
            <a:r>
              <a:rPr lang="en-US" dirty="0" err="1"/>
              <a:t>polyalphabetical</a:t>
            </a:r>
            <a:r>
              <a:rPr lang="en-US" dirty="0"/>
              <a:t> cipher.</a:t>
            </a:r>
          </a:p>
          <a:p>
            <a:endParaRPr lang="en-US" dirty="0"/>
          </a:p>
          <a:p>
            <a:endParaRPr lang="en-US" dirty="0"/>
          </a:p>
        </p:txBody>
      </p:sp>
    </p:spTree>
    <p:extLst>
      <p:ext uri="{BB962C8B-B14F-4D97-AF65-F5344CB8AC3E}">
        <p14:creationId xmlns:p14="http://schemas.microsoft.com/office/powerpoint/2010/main" val="24575330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lstStyle/>
          <a:p>
            <a:r>
              <a:rPr lang="en-US" altLang="en-US" smtClean="0"/>
              <a:t>Vernam cipher</a:t>
            </a:r>
          </a:p>
        </p:txBody>
      </p:sp>
      <p:sp>
        <p:nvSpPr>
          <p:cNvPr id="198659" name="Rectangle 3"/>
          <p:cNvSpPr>
            <a:spLocks noGrp="1" noChangeArrowheads="1"/>
          </p:cNvSpPr>
          <p:nvPr>
            <p:ph type="body" idx="1"/>
          </p:nvPr>
        </p:nvSpPr>
        <p:spPr/>
        <p:txBody>
          <a:bodyPr/>
          <a:lstStyle/>
          <a:p>
            <a:pPr>
              <a:lnSpc>
                <a:spcPct val="80000"/>
              </a:lnSpc>
            </a:pPr>
            <a:r>
              <a:rPr lang="en-US" altLang="en-US" sz="1800" dirty="0" smtClean="0"/>
              <a:t>A very common method of generating pseudo-random numbers is the method based on modulo large numbers. For example, the i+1 number is computed from the </a:t>
            </a:r>
            <a:r>
              <a:rPr lang="en-US" altLang="en-US" sz="1800" dirty="0" err="1" smtClean="0"/>
              <a:t>i'th</a:t>
            </a:r>
            <a:r>
              <a:rPr lang="en-US" altLang="en-US" sz="1800" dirty="0" smtClean="0"/>
              <a:t> number by using the following equation:</a:t>
            </a:r>
            <a:endParaRPr lang="es-ES" altLang="en-US" sz="1800" dirty="0" smtClean="0"/>
          </a:p>
          <a:p>
            <a:pPr>
              <a:lnSpc>
                <a:spcPct val="80000"/>
              </a:lnSpc>
            </a:pPr>
            <a:r>
              <a:rPr lang="es-ES" altLang="en-US" sz="1800" dirty="0" smtClean="0"/>
              <a:t>Ni+1 = (a*Ni +b) </a:t>
            </a:r>
            <a:r>
              <a:rPr lang="es-ES" altLang="en-US" sz="1800" dirty="0" err="1" smtClean="0"/>
              <a:t>mod</a:t>
            </a:r>
            <a:r>
              <a:rPr lang="es-ES" altLang="en-US" sz="1800" dirty="0" smtClean="0"/>
              <a:t> n</a:t>
            </a:r>
            <a:endParaRPr lang="en-US" altLang="en-US" sz="1800" dirty="0" smtClean="0"/>
          </a:p>
          <a:p>
            <a:pPr>
              <a:lnSpc>
                <a:spcPct val="80000"/>
              </a:lnSpc>
            </a:pPr>
            <a:r>
              <a:rPr lang="en-US" altLang="en-US" sz="1800" dirty="0" smtClean="0"/>
              <a:t>The problem is that if some plain text is known, it is possible to compute the coefficients a and b and break the cipher (see below). In spite of this, the </a:t>
            </a:r>
            <a:r>
              <a:rPr lang="en-US" altLang="en-US" sz="1800" dirty="0" err="1" smtClean="0"/>
              <a:t>Vernam</a:t>
            </a:r>
            <a:r>
              <a:rPr lang="en-US" altLang="en-US" sz="1800" dirty="0" smtClean="0"/>
              <a:t> cipher is quite effective against non-professionals and since it is also very simple and fast, it is quite popular. Notice that in the </a:t>
            </a:r>
            <a:r>
              <a:rPr lang="en-US" altLang="en-US" sz="1800" dirty="0" err="1" smtClean="0"/>
              <a:t>Vernam</a:t>
            </a:r>
            <a:r>
              <a:rPr lang="en-US" altLang="en-US" sz="1800" dirty="0" smtClean="0"/>
              <a:t> cipher we have the following properties:</a:t>
            </a:r>
          </a:p>
          <a:p>
            <a:pPr>
              <a:lnSpc>
                <a:spcPct val="80000"/>
              </a:lnSpc>
            </a:pPr>
            <a:r>
              <a:rPr lang="en-US" altLang="en-US" sz="1800" dirty="0" smtClean="0"/>
              <a:t>C = Key </a:t>
            </a:r>
            <a:r>
              <a:rPr lang="en-US" altLang="en-US" sz="1800" dirty="0" smtClean="0">
                <a:sym typeface="Symbol" pitchFamily="18" charset="2"/>
              </a:rPr>
              <a:t></a:t>
            </a:r>
            <a:r>
              <a:rPr lang="en-US" altLang="en-US" sz="1800" dirty="0" smtClean="0"/>
              <a:t> M</a:t>
            </a:r>
          </a:p>
          <a:p>
            <a:pPr>
              <a:lnSpc>
                <a:spcPct val="80000"/>
              </a:lnSpc>
            </a:pPr>
            <a:r>
              <a:rPr lang="en-US" altLang="en-US" sz="1800" dirty="0" smtClean="0"/>
              <a:t>M = C </a:t>
            </a:r>
            <a:r>
              <a:rPr lang="en-US" altLang="en-US" sz="1800" dirty="0" smtClean="0">
                <a:sym typeface="Symbol" pitchFamily="18" charset="2"/>
              </a:rPr>
              <a:t></a:t>
            </a:r>
            <a:r>
              <a:rPr lang="en-US" altLang="en-US" sz="1800" dirty="0" smtClean="0"/>
              <a:t> Key</a:t>
            </a:r>
          </a:p>
          <a:p>
            <a:pPr>
              <a:lnSpc>
                <a:spcPct val="80000"/>
              </a:lnSpc>
            </a:pPr>
            <a:r>
              <a:rPr lang="en-US" altLang="en-US" sz="1800" dirty="0" smtClean="0"/>
              <a:t>However, we also have</a:t>
            </a:r>
          </a:p>
          <a:p>
            <a:pPr>
              <a:lnSpc>
                <a:spcPct val="80000"/>
              </a:lnSpc>
            </a:pPr>
            <a:r>
              <a:rPr lang="en-US" altLang="en-US" sz="1800" dirty="0" smtClean="0"/>
              <a:t>Key = C </a:t>
            </a:r>
            <a:r>
              <a:rPr lang="en-US" altLang="en-US" sz="1800" dirty="0" smtClean="0">
                <a:sym typeface="Symbol" pitchFamily="18" charset="2"/>
              </a:rPr>
              <a:t></a:t>
            </a:r>
            <a:r>
              <a:rPr lang="en-US" altLang="en-US" sz="1800" dirty="0" smtClean="0"/>
              <a:t> M</a:t>
            </a:r>
          </a:p>
          <a:p>
            <a:pPr>
              <a:lnSpc>
                <a:spcPct val="80000"/>
              </a:lnSpc>
            </a:pPr>
            <a:r>
              <a:rPr lang="en-US" altLang="en-US" sz="1800" dirty="0" smtClean="0"/>
              <a:t>This is the reason why this cipher cannot withstand a plaintext attack.</a:t>
            </a:r>
          </a:p>
        </p:txBody>
      </p:sp>
    </p:spTree>
    <p:extLst>
      <p:ext uri="{BB962C8B-B14F-4D97-AF65-F5344CB8AC3E}">
        <p14:creationId xmlns:p14="http://schemas.microsoft.com/office/powerpoint/2010/main" val="321291582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r>
              <a:rPr lang="en-US" altLang="en-US" smtClean="0"/>
              <a:t>Permutation ciphers</a:t>
            </a:r>
          </a:p>
        </p:txBody>
      </p:sp>
      <p:sp>
        <p:nvSpPr>
          <p:cNvPr id="200707" name="Rectangle 3"/>
          <p:cNvSpPr>
            <a:spLocks noGrp="1" noChangeArrowheads="1"/>
          </p:cNvSpPr>
          <p:nvPr>
            <p:ph type="body" idx="1"/>
          </p:nvPr>
        </p:nvSpPr>
        <p:spPr/>
        <p:txBody>
          <a:bodyPr/>
          <a:lstStyle/>
          <a:p>
            <a:pPr marL="0">
              <a:lnSpc>
                <a:spcPct val="80000"/>
              </a:lnSpc>
              <a:buFontTx/>
              <a:buNone/>
            </a:pPr>
            <a:r>
              <a:rPr lang="en-US" altLang="en-US" sz="1600" dirty="0" smtClean="0"/>
              <a:t>In this type of cipher the location of each character is changed. This will cause the message to look as "garbage" but will not change the individual letter frequencies (although </a:t>
            </a:r>
            <a:r>
              <a:rPr lang="en-US" altLang="en-US" sz="1600" dirty="0" err="1" smtClean="0"/>
              <a:t>digram</a:t>
            </a:r>
            <a:r>
              <a:rPr lang="en-US" altLang="en-US" sz="1600" dirty="0" smtClean="0"/>
              <a:t> frequencies will of-course change)</a:t>
            </a:r>
          </a:p>
          <a:p>
            <a:pPr marL="0">
              <a:lnSpc>
                <a:spcPct val="80000"/>
              </a:lnSpc>
              <a:buFontTx/>
              <a:buNone/>
            </a:pPr>
            <a:endParaRPr lang="en-US" altLang="en-US" sz="1600" b="0" dirty="0" smtClean="0"/>
          </a:p>
          <a:p>
            <a:pPr marL="0" indent="0">
              <a:lnSpc>
                <a:spcPct val="80000"/>
              </a:lnSpc>
              <a:buNone/>
            </a:pPr>
            <a:r>
              <a:rPr lang="en-US" altLang="en-US" sz="1600" b="0" dirty="0" smtClean="0"/>
              <a:t>As an example, we can write the plaintext message as:</a:t>
            </a:r>
          </a:p>
          <a:p>
            <a:pPr marL="0" indent="0">
              <a:lnSpc>
                <a:spcPct val="80000"/>
              </a:lnSpc>
              <a:buNone/>
            </a:pPr>
            <a:r>
              <a:rPr lang="en-US" altLang="en-US" sz="1600" b="0" dirty="0" smtClean="0"/>
              <a:t>	H    E   R    E    I</a:t>
            </a:r>
          </a:p>
          <a:p>
            <a:pPr marL="0" indent="0">
              <a:lnSpc>
                <a:spcPct val="80000"/>
              </a:lnSpc>
              <a:buNone/>
            </a:pPr>
            <a:r>
              <a:rPr lang="en-US" altLang="en-US" sz="1600" b="0" dirty="0" smtClean="0"/>
              <a:t>	S    A    M   E    S</a:t>
            </a:r>
          </a:p>
          <a:p>
            <a:pPr marL="0" indent="0">
              <a:lnSpc>
                <a:spcPct val="80000"/>
              </a:lnSpc>
              <a:buNone/>
            </a:pPr>
            <a:r>
              <a:rPr lang="en-US" altLang="en-US" sz="1600" b="0" dirty="0" smtClean="0"/>
              <a:t>	S    A    G   E    T</a:t>
            </a:r>
          </a:p>
          <a:p>
            <a:pPr marL="0" indent="0">
              <a:lnSpc>
                <a:spcPct val="80000"/>
              </a:lnSpc>
              <a:buNone/>
            </a:pPr>
            <a:r>
              <a:rPr lang="en-US" altLang="en-US" sz="1600" b="0" dirty="0" smtClean="0"/>
              <a:t>	O    S    H   O   W</a:t>
            </a:r>
          </a:p>
          <a:p>
            <a:pPr marL="0" indent="0">
              <a:lnSpc>
                <a:spcPct val="80000"/>
              </a:lnSpc>
              <a:buNone/>
            </a:pPr>
            <a:r>
              <a:rPr lang="en-US" altLang="en-US" sz="1600" b="0" dirty="0" smtClean="0"/>
              <a:t>	H    O    W   A   C</a:t>
            </a:r>
          </a:p>
          <a:p>
            <a:pPr marL="0" indent="0">
              <a:lnSpc>
                <a:spcPct val="80000"/>
              </a:lnSpc>
              <a:buNone/>
            </a:pPr>
            <a:r>
              <a:rPr lang="en-US" altLang="en-US" sz="1600" b="0" dirty="0" smtClean="0"/>
              <a:t>	O    L    U   M   N</a:t>
            </a:r>
          </a:p>
          <a:p>
            <a:pPr marL="0" indent="0">
              <a:lnSpc>
                <a:spcPct val="80000"/>
              </a:lnSpc>
              <a:buNone/>
            </a:pPr>
            <a:r>
              <a:rPr lang="en-US" altLang="en-US" sz="1600" b="0" dirty="0" smtClean="0"/>
              <a:t>	A    R    T   R    A</a:t>
            </a:r>
          </a:p>
          <a:p>
            <a:pPr marL="0" indent="0">
              <a:lnSpc>
                <a:spcPct val="80000"/>
              </a:lnSpc>
              <a:buNone/>
            </a:pPr>
            <a:r>
              <a:rPr lang="en-US" altLang="en-US" sz="1600" b="0" dirty="0" smtClean="0"/>
              <a:t>	N    S    P   O    S</a:t>
            </a:r>
          </a:p>
          <a:p>
            <a:pPr marL="0" indent="0">
              <a:lnSpc>
                <a:spcPct val="80000"/>
              </a:lnSpc>
              <a:buNone/>
            </a:pPr>
            <a:r>
              <a:rPr lang="en-US" altLang="en-US" sz="1600" b="0" dirty="0" smtClean="0"/>
              <a:t>	I     T    I   O    N</a:t>
            </a:r>
          </a:p>
          <a:p>
            <a:pPr marL="0" indent="0">
              <a:lnSpc>
                <a:spcPct val="80000"/>
              </a:lnSpc>
              <a:buNone/>
            </a:pPr>
            <a:r>
              <a:rPr lang="en-US" altLang="en-US" sz="1600" b="0" dirty="0" smtClean="0"/>
              <a:t>	W   O    R   K    S</a:t>
            </a:r>
          </a:p>
          <a:p>
            <a:pPr marL="0" indent="0">
              <a:lnSpc>
                <a:spcPct val="80000"/>
              </a:lnSpc>
              <a:buNone/>
            </a:pPr>
            <a:endParaRPr lang="en-US" altLang="en-US" sz="1600" dirty="0"/>
          </a:p>
          <a:p>
            <a:pPr marL="0" indent="0">
              <a:lnSpc>
                <a:spcPct val="80000"/>
              </a:lnSpc>
              <a:buNone/>
            </a:pPr>
            <a:r>
              <a:rPr lang="en-US" altLang="en-US" sz="1600" dirty="0" smtClean="0"/>
              <a:t>And the ciphered message is:</a:t>
            </a:r>
          </a:p>
          <a:p>
            <a:pPr marL="0" indent="0">
              <a:lnSpc>
                <a:spcPct val="80000"/>
              </a:lnSpc>
              <a:buNone/>
            </a:pPr>
            <a:r>
              <a:rPr lang="en-US" altLang="en-US" sz="1600" dirty="0" smtClean="0"/>
              <a:t>HSSOHOANIWEAASOLRSTO…</a:t>
            </a:r>
          </a:p>
        </p:txBody>
      </p:sp>
    </p:spTree>
    <p:extLst>
      <p:ext uri="{BB962C8B-B14F-4D97-AF65-F5344CB8AC3E}">
        <p14:creationId xmlns:p14="http://schemas.microsoft.com/office/powerpoint/2010/main" val="34543247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95537" y="1276350"/>
            <a:ext cx="4352925" cy="4305300"/>
          </a:xfrm>
          <a:prstGeom prst="rect">
            <a:avLst/>
          </a:prstGeom>
        </p:spPr>
      </p:pic>
    </p:spTree>
    <p:extLst>
      <p:ext uri="{BB962C8B-B14F-4D97-AF65-F5344CB8AC3E}">
        <p14:creationId xmlns:p14="http://schemas.microsoft.com/office/powerpoint/2010/main" val="41901200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Permutation ciphers II</a:t>
            </a:r>
            <a:endParaRPr lang="en-US" dirty="0"/>
          </a:p>
        </p:txBody>
      </p:sp>
      <p:sp>
        <p:nvSpPr>
          <p:cNvPr id="3" name="Content Placeholder 2"/>
          <p:cNvSpPr>
            <a:spLocks noGrp="1"/>
          </p:cNvSpPr>
          <p:nvPr>
            <p:ph idx="1"/>
          </p:nvPr>
        </p:nvSpPr>
        <p:spPr/>
        <p:txBody>
          <a:bodyPr>
            <a:normAutofit fontScale="70000" lnSpcReduction="20000"/>
          </a:bodyPr>
          <a:lstStyle/>
          <a:p>
            <a:r>
              <a:rPr lang="en-US" dirty="0"/>
              <a:t>The key </a:t>
            </a:r>
            <a:r>
              <a:rPr lang="en-US" dirty="0" smtClean="0"/>
              <a:t>is </a:t>
            </a:r>
            <a:r>
              <a:rPr lang="en-US" dirty="0"/>
              <a:t>the respective </a:t>
            </a:r>
            <a:r>
              <a:rPr lang="en-US" i="1" dirty="0"/>
              <a:t>sizes</a:t>
            </a:r>
            <a:r>
              <a:rPr lang="en-US" dirty="0"/>
              <a:t> of the permutation rectangle (in our case 5x10). With enough text, this cipher is quite easy to break by shifting the ciphered text on itself and looking for common </a:t>
            </a:r>
            <a:r>
              <a:rPr lang="en-US" dirty="0" err="1"/>
              <a:t>digrams</a:t>
            </a:r>
            <a:r>
              <a:rPr lang="en-US" dirty="0"/>
              <a:t> or </a:t>
            </a:r>
            <a:r>
              <a:rPr lang="en-US" dirty="0" smtClean="0"/>
              <a:t>trigrams. </a:t>
            </a:r>
          </a:p>
          <a:p>
            <a:r>
              <a:rPr lang="en-US" dirty="0" smtClean="0"/>
              <a:t>There </a:t>
            </a:r>
            <a:r>
              <a:rPr lang="en-US" dirty="0"/>
              <a:t>are some easy modifications of the above scheme, like setting some predefined "holes" in the rectangle, but still the cipher is not difficult to </a:t>
            </a:r>
            <a:r>
              <a:rPr lang="en-US" dirty="0" smtClean="0"/>
              <a:t>break.</a:t>
            </a:r>
          </a:p>
          <a:p>
            <a:r>
              <a:rPr lang="en-US" dirty="0" smtClean="0"/>
              <a:t>It </a:t>
            </a:r>
            <a:r>
              <a:rPr lang="en-US" dirty="0"/>
              <a:t>has been found that even though the permutation cipher and the substitution cipher, each separately, are quite easily broken; their combination (a </a:t>
            </a:r>
            <a:r>
              <a:rPr lang="en-US" b="1" i="1" dirty="0"/>
              <a:t>product cipher</a:t>
            </a:r>
            <a:r>
              <a:rPr lang="en-US" dirty="0"/>
              <a:t>) makes quite a strong cipher, which is not easily breakable</a:t>
            </a:r>
            <a:r>
              <a:rPr lang="en-US" dirty="0" smtClean="0"/>
              <a:t>.</a:t>
            </a:r>
          </a:p>
          <a:p>
            <a:r>
              <a:rPr lang="en-US" dirty="0" smtClean="0"/>
              <a:t>This </a:t>
            </a:r>
            <a:r>
              <a:rPr lang="en-US" dirty="0"/>
              <a:t>is the reason why it was used in the Enigma machine in World War II, and a product cipher is also used for most of the symmetric ciphers such as DES </a:t>
            </a:r>
          </a:p>
        </p:txBody>
      </p:sp>
    </p:spTree>
    <p:extLst>
      <p:ext uri="{BB962C8B-B14F-4D97-AF65-F5344CB8AC3E}">
        <p14:creationId xmlns:p14="http://schemas.microsoft.com/office/powerpoint/2010/main" val="18345311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t/>
            </a:r>
            <a:br>
              <a:rPr lang="en-US" b="1" i="1" dirty="0" smtClean="0"/>
            </a:br>
            <a:r>
              <a:rPr lang="en-US" b="1" i="1" dirty="0"/>
              <a:t/>
            </a:r>
            <a:br>
              <a:rPr lang="en-US" b="1" i="1" dirty="0"/>
            </a:br>
            <a:r>
              <a:rPr lang="en-US" b="1" i="1" dirty="0" smtClean="0"/>
              <a:t>Shannon’s </a:t>
            </a:r>
            <a:r>
              <a:rPr lang="en-US" b="1" i="1" dirty="0"/>
              <a:t>Principles for a Good </a:t>
            </a:r>
            <a:r>
              <a:rPr lang="en-US" b="1" i="1" dirty="0" smtClean="0"/>
              <a:t>Cipher</a:t>
            </a:r>
            <a:r>
              <a:rPr lang="en-US" b="1" dirty="0"/>
              <a:t/>
            </a:r>
            <a:br>
              <a:rPr lang="en-US" b="1" dirty="0"/>
            </a:br>
            <a:r>
              <a:rPr lang="en-US" dirty="0"/>
              <a:t> </a:t>
            </a:r>
            <a:br>
              <a:rPr lang="en-US" dirty="0"/>
            </a:br>
            <a:endParaRPr lang="en-US" dirty="0"/>
          </a:p>
        </p:txBody>
      </p:sp>
      <p:sp>
        <p:nvSpPr>
          <p:cNvPr id="3" name="Content Placeholder 2"/>
          <p:cNvSpPr>
            <a:spLocks noGrp="1"/>
          </p:cNvSpPr>
          <p:nvPr>
            <p:ph idx="1"/>
          </p:nvPr>
        </p:nvSpPr>
        <p:spPr/>
        <p:txBody>
          <a:bodyPr>
            <a:normAutofit fontScale="92500" lnSpcReduction="20000"/>
          </a:bodyPr>
          <a:lstStyle/>
          <a:p>
            <a:pPr lvl="0"/>
            <a:r>
              <a:rPr lang="en-US" dirty="0" smtClean="0"/>
              <a:t>The </a:t>
            </a:r>
            <a:r>
              <a:rPr lang="en-US" dirty="0"/>
              <a:t>amount of secrecy needed should determine the labor required for      encryption/decryption.</a:t>
            </a:r>
          </a:p>
          <a:p>
            <a:pPr lvl="0"/>
            <a:r>
              <a:rPr lang="en-US" dirty="0"/>
              <a:t>The keys and ciphering algorithm should be “free” from complexity.</a:t>
            </a:r>
          </a:p>
          <a:p>
            <a:pPr lvl="0"/>
            <a:r>
              <a:rPr lang="en-US" dirty="0"/>
              <a:t>The implementation of the cipher algorithm should be simple and effective.</a:t>
            </a:r>
          </a:p>
          <a:p>
            <a:pPr lvl="0"/>
            <a:r>
              <a:rPr lang="en-US" dirty="0"/>
              <a:t>Errors in ciphering should not propagate to the entire message.</a:t>
            </a:r>
          </a:p>
          <a:p>
            <a:pPr lvl="0"/>
            <a:r>
              <a:rPr lang="en-US" dirty="0"/>
              <a:t>The size of the enciphered text should not be much larger then the size of the clear text.</a:t>
            </a:r>
          </a:p>
          <a:p>
            <a:endParaRPr lang="en-US" dirty="0"/>
          </a:p>
        </p:txBody>
      </p:sp>
    </p:spTree>
    <p:extLst>
      <p:ext uri="{BB962C8B-B14F-4D97-AF65-F5344CB8AC3E}">
        <p14:creationId xmlns:p14="http://schemas.microsoft.com/office/powerpoint/2010/main" val="3495285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p:txBody>
          <a:bodyPr/>
          <a:lstStyle/>
          <a:p>
            <a:r>
              <a:rPr lang="en-US" altLang="en-US" dirty="0" smtClean="0"/>
              <a:t>Shannon’s measures </a:t>
            </a:r>
          </a:p>
        </p:txBody>
      </p:sp>
      <p:sp>
        <p:nvSpPr>
          <p:cNvPr id="201731" name="Rectangle 3"/>
          <p:cNvSpPr>
            <a:spLocks noGrp="1" noChangeArrowheads="1"/>
          </p:cNvSpPr>
          <p:nvPr>
            <p:ph type="body" idx="1"/>
          </p:nvPr>
        </p:nvSpPr>
        <p:spPr/>
        <p:txBody>
          <a:bodyPr>
            <a:normAutofit fontScale="92500" lnSpcReduction="10000"/>
          </a:bodyPr>
          <a:lstStyle/>
          <a:p>
            <a:r>
              <a:rPr lang="en-US" altLang="en-US" sz="2400" b="1" dirty="0" smtClean="0"/>
              <a:t>Confusion</a:t>
            </a:r>
            <a:r>
              <a:rPr lang="en-US" altLang="en-US" sz="2400" b="0" dirty="0" smtClean="0"/>
              <a:t> – a complex functional relationship between the key, plaintext and </a:t>
            </a:r>
            <a:r>
              <a:rPr lang="en-US" altLang="en-US" sz="2400" b="0" dirty="0" err="1" smtClean="0"/>
              <a:t>ciphertext</a:t>
            </a:r>
            <a:r>
              <a:rPr lang="en-US" altLang="en-US" sz="2400" b="0" dirty="0" smtClean="0"/>
              <a:t>.</a:t>
            </a:r>
          </a:p>
          <a:p>
            <a:r>
              <a:rPr lang="en-US" altLang="en-US" sz="2400" b="1" dirty="0" smtClean="0"/>
              <a:t>Diffusion</a:t>
            </a:r>
            <a:r>
              <a:rPr lang="en-US" altLang="en-US" sz="2400" b="0" dirty="0" smtClean="0"/>
              <a:t> – Information from one plaintext bit is diffused over all bits of the cipher (block).</a:t>
            </a:r>
          </a:p>
          <a:p>
            <a:r>
              <a:rPr lang="en-US" altLang="en-US" sz="2400" dirty="0" smtClean="0"/>
              <a:t>The confusion insures that the conversion of each component is complex enough and the diffusion assures that the information from one bit in the original message, is in almost every bit (in the block of) the ciphered message.</a:t>
            </a:r>
          </a:p>
          <a:p>
            <a:r>
              <a:rPr lang="en-US" sz="2400" dirty="0"/>
              <a:t>We would like </a:t>
            </a:r>
            <a:r>
              <a:rPr lang="en-US" sz="2400" dirty="0" smtClean="0"/>
              <a:t>ciphers </a:t>
            </a:r>
            <a:r>
              <a:rPr lang="en-US" sz="2400" dirty="0"/>
              <a:t>to have high confusion and high diffusion, but that’s is usually not the case. For example, the </a:t>
            </a:r>
            <a:r>
              <a:rPr lang="en-US" sz="2400" dirty="0" err="1"/>
              <a:t>monoalphabetic</a:t>
            </a:r>
            <a:r>
              <a:rPr lang="en-US" sz="2400" dirty="0"/>
              <a:t> cipher has both low confusion and low diffusion. Poly-alphabetic ciphers have higher confusion, while permutation ciphers have higher diffusion, and their product has both higher confusion and diffusion.</a:t>
            </a:r>
          </a:p>
          <a:p>
            <a:endParaRPr lang="en-US" altLang="en-US" sz="2400" dirty="0" smtClean="0"/>
          </a:p>
        </p:txBody>
      </p:sp>
    </p:spTree>
    <p:extLst>
      <p:ext uri="{BB962C8B-B14F-4D97-AF65-F5344CB8AC3E}">
        <p14:creationId xmlns:p14="http://schemas.microsoft.com/office/powerpoint/2010/main" val="204230336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r>
              <a:rPr lang="en-US" altLang="en-US" smtClean="0"/>
              <a:t>The Data Encryption Standard</a:t>
            </a:r>
          </a:p>
        </p:txBody>
      </p:sp>
      <p:sp>
        <p:nvSpPr>
          <p:cNvPr id="202755" name="Rectangle 3"/>
          <p:cNvSpPr>
            <a:spLocks noGrp="1" noChangeArrowheads="1"/>
          </p:cNvSpPr>
          <p:nvPr>
            <p:ph type="body" idx="1"/>
          </p:nvPr>
        </p:nvSpPr>
        <p:spPr/>
        <p:txBody>
          <a:bodyPr/>
          <a:lstStyle/>
          <a:p>
            <a:pPr>
              <a:lnSpc>
                <a:spcPct val="90000"/>
              </a:lnSpc>
            </a:pPr>
            <a:r>
              <a:rPr lang="en-US" altLang="en-US" sz="2000" smtClean="0"/>
              <a:t>The DES cipher  was developed by the USA government for needs of standard encryption, back in 1976.</a:t>
            </a:r>
          </a:p>
          <a:p>
            <a:pPr>
              <a:lnSpc>
                <a:spcPct val="90000"/>
              </a:lnSpc>
            </a:pPr>
            <a:r>
              <a:rPr lang="en-US" altLang="en-US" sz="2000" smtClean="0"/>
              <a:t>Such standard became important so that the different organizations, including different government institutions, could exchange information between them in a secure way using a standard encryption algorithm</a:t>
            </a:r>
          </a:p>
          <a:p>
            <a:pPr>
              <a:lnSpc>
                <a:spcPct val="90000"/>
              </a:lnSpc>
            </a:pPr>
            <a:r>
              <a:rPr lang="en-US" altLang="en-US" sz="2000" smtClean="0"/>
              <a:t>At the time, only symmetric ciphers were in use, and therefore a block symmetric cipher which was based on the Lucifer cipher developed at IBM, was selected from the various proposals</a:t>
            </a:r>
          </a:p>
          <a:p>
            <a:pPr>
              <a:lnSpc>
                <a:spcPct val="90000"/>
              </a:lnSpc>
            </a:pPr>
            <a:r>
              <a:rPr lang="en-US" altLang="en-US" sz="2000" smtClean="0"/>
              <a:t>This cipher is a block cipher (up to 64-bit blocks) and uses a chain of substitutions and permutations, which as a result generate almost perfect "confusion" and "diffusion". Therefore it is very hard to break it except by searching all the possible keys (i.e. exhaustive search or "brute-force").</a:t>
            </a:r>
          </a:p>
        </p:txBody>
      </p:sp>
    </p:spTree>
    <p:extLst>
      <p:ext uri="{BB962C8B-B14F-4D97-AF65-F5344CB8AC3E}">
        <p14:creationId xmlns:p14="http://schemas.microsoft.com/office/powerpoint/2010/main" val="57784388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0" hangingPunct="0">
              <a:spcBef>
                <a:spcPct val="0"/>
              </a:spcBef>
              <a:buFontTx/>
              <a:buNone/>
            </a:pPr>
            <a:fld id="{5C86F169-4C0F-45F9-A2AE-C095ACE2CBDD}" type="datetime1">
              <a:rPr lang="en-US" altLang="en-US" sz="1400" b="0" i="0" smtClean="0">
                <a:latin typeface="Times New Roman" pitchFamily="18" charset="0"/>
              </a:rPr>
              <a:pPr eaLnBrk="0" hangingPunct="0">
                <a:spcBef>
                  <a:spcPct val="0"/>
                </a:spcBef>
                <a:buFontTx/>
                <a:buNone/>
              </a:pPr>
              <a:t>9/14/2017</a:t>
            </a:fld>
            <a:endParaRPr lang="en-US" altLang="en-US" sz="1400" b="0" i="0" smtClean="0">
              <a:latin typeface="Times New Roman" pitchFamily="18" charset="0"/>
            </a:endParaRPr>
          </a:p>
        </p:txBody>
      </p:sp>
      <p:sp>
        <p:nvSpPr>
          <p:cNvPr id="20377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0" hangingPunct="0">
              <a:spcBef>
                <a:spcPct val="0"/>
              </a:spcBef>
              <a:buFontTx/>
              <a:buNone/>
            </a:pPr>
            <a:fld id="{F0E845B2-FD4B-43B8-8A68-6A5B417E9954}" type="slidenum">
              <a:rPr lang="en-US" altLang="en-US" sz="1400" b="0" i="0">
                <a:latin typeface="Times New Roman" pitchFamily="18" charset="0"/>
              </a:rPr>
              <a:pPr eaLnBrk="0" hangingPunct="0">
                <a:spcBef>
                  <a:spcPct val="0"/>
                </a:spcBef>
                <a:buFontTx/>
                <a:buNone/>
              </a:pPr>
              <a:t>44</a:t>
            </a:fld>
            <a:endParaRPr lang="en-US" altLang="en-US" sz="1400" b="0" i="0">
              <a:latin typeface="Times New Roman" pitchFamily="18" charset="0"/>
            </a:endParaRPr>
          </a:p>
        </p:txBody>
      </p:sp>
      <p:sp>
        <p:nvSpPr>
          <p:cNvPr id="203780" name="Rectangle 2"/>
          <p:cNvSpPr>
            <a:spLocks noGrp="1" noChangeArrowheads="1"/>
          </p:cNvSpPr>
          <p:nvPr>
            <p:ph type="title" idx="4294967295"/>
          </p:nvPr>
        </p:nvSpPr>
        <p:spPr/>
        <p:txBody>
          <a:bodyPr/>
          <a:lstStyle/>
          <a:p>
            <a:pPr eaLnBrk="1" hangingPunct="1"/>
            <a:r>
              <a:rPr lang="en-US" altLang="en-US" smtClean="0"/>
              <a:t>The Data Encryption Standard </a:t>
            </a:r>
          </a:p>
        </p:txBody>
      </p:sp>
      <p:sp>
        <p:nvSpPr>
          <p:cNvPr id="203781" name="Rectangle 3"/>
          <p:cNvSpPr>
            <a:spLocks noGrp="1" noChangeArrowheads="1"/>
          </p:cNvSpPr>
          <p:nvPr>
            <p:ph type="body" idx="4294967295"/>
          </p:nvPr>
        </p:nvSpPr>
        <p:spPr/>
        <p:txBody>
          <a:bodyPr/>
          <a:lstStyle/>
          <a:p>
            <a:pPr eaLnBrk="1" hangingPunct="1">
              <a:lnSpc>
                <a:spcPct val="90000"/>
              </a:lnSpc>
            </a:pPr>
            <a:r>
              <a:rPr lang="en-US" altLang="en-US" smtClean="0"/>
              <a:t>The DES is a product cipher consisting of a series of permutations and substitutions. More specifically, it is a block cipher with an initial permutation, 16 rounds of encryption, a 32-bit swap, and final permutation.</a:t>
            </a:r>
          </a:p>
          <a:p>
            <a:pPr eaLnBrk="1" hangingPunct="1">
              <a:lnSpc>
                <a:spcPct val="90000"/>
              </a:lnSpc>
            </a:pPr>
            <a:r>
              <a:rPr lang="en-US" altLang="en-US" smtClean="0"/>
              <a:t>All books on cryptography and data security describe this algorithm </a:t>
            </a:r>
          </a:p>
          <a:p>
            <a:pPr eaLnBrk="1" hangingPunct="1">
              <a:lnSpc>
                <a:spcPct val="90000"/>
              </a:lnSpc>
            </a:pPr>
            <a:r>
              <a:rPr lang="en-US" altLang="en-US" smtClean="0"/>
              <a:t>It uses a 56-bit key and it has been implemented in hardware and software</a:t>
            </a:r>
            <a:r>
              <a:rPr lang="en-US" altLang="en-US" sz="3200" smtClean="0"/>
              <a:t>. </a:t>
            </a:r>
          </a:p>
          <a:p>
            <a:pPr eaLnBrk="1" hangingPunct="1">
              <a:lnSpc>
                <a:spcPct val="90000"/>
              </a:lnSpc>
            </a:pPr>
            <a:endParaRPr lang="en-US" altLang="en-US" sz="3200" smtClean="0"/>
          </a:p>
          <a:p>
            <a:pPr eaLnBrk="1" hangingPunct="1">
              <a:lnSpc>
                <a:spcPct val="90000"/>
              </a:lnSpc>
            </a:pPr>
            <a:endParaRPr lang="en-US" altLang="en-US" sz="3200" smtClean="0"/>
          </a:p>
        </p:txBody>
      </p:sp>
    </p:spTree>
    <p:extLst>
      <p:ext uri="{BB962C8B-B14F-4D97-AF65-F5344CB8AC3E}">
        <p14:creationId xmlns:p14="http://schemas.microsoft.com/office/powerpoint/2010/main" val="96422845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0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2667000" y="-114300"/>
            <a:ext cx="3733800" cy="708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808930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33600" y="2057400"/>
            <a:ext cx="4963640" cy="4120613"/>
          </a:xfrm>
          <a:prstGeom prst="rect">
            <a:avLst/>
          </a:prstGeom>
        </p:spPr>
      </p:pic>
      <p:sp>
        <p:nvSpPr>
          <p:cNvPr id="3" name="Title 2"/>
          <p:cNvSpPr>
            <a:spLocks noGrp="1"/>
          </p:cNvSpPr>
          <p:nvPr>
            <p:ph type="title"/>
          </p:nvPr>
        </p:nvSpPr>
        <p:spPr/>
        <p:txBody>
          <a:bodyPr/>
          <a:lstStyle/>
          <a:p>
            <a:r>
              <a:rPr lang="en-US" dirty="0" smtClean="0"/>
              <a:t>DES single iteration</a:t>
            </a:r>
            <a:endParaRPr lang="en-US" dirty="0"/>
          </a:p>
        </p:txBody>
      </p:sp>
    </p:spTree>
    <p:extLst>
      <p:ext uri="{BB962C8B-B14F-4D97-AF65-F5344CB8AC3E}">
        <p14:creationId xmlns:p14="http://schemas.microsoft.com/office/powerpoint/2010/main" val="26997336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end of DES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DES is a good cipher with several advantages.</a:t>
            </a:r>
          </a:p>
          <a:p>
            <a:r>
              <a:rPr lang="en-US" dirty="0" smtClean="0"/>
              <a:t>However</a:t>
            </a:r>
            <a:r>
              <a:rPr lang="en-US" dirty="0"/>
              <a:t>, two adverse developments happened. First, the DES cipher was broken using several thousands of machines on the Internet [Des99]. </a:t>
            </a:r>
            <a:endParaRPr lang="en-US" dirty="0" smtClean="0"/>
          </a:p>
          <a:p>
            <a:r>
              <a:rPr lang="en-US" dirty="0" smtClean="0"/>
              <a:t>Second</a:t>
            </a:r>
            <a:r>
              <a:rPr lang="en-US" dirty="0"/>
              <a:t>, a new cryptanalysis technique called </a:t>
            </a:r>
            <a:r>
              <a:rPr lang="en-US" b="1" i="1" dirty="0"/>
              <a:t>differential cryptanalysis</a:t>
            </a:r>
            <a:r>
              <a:rPr lang="en-US" dirty="0"/>
              <a:t> was developed by </a:t>
            </a:r>
            <a:r>
              <a:rPr lang="en-US" dirty="0" err="1"/>
              <a:t>Biham</a:t>
            </a:r>
            <a:r>
              <a:rPr lang="en-US" dirty="0"/>
              <a:t> and </a:t>
            </a:r>
            <a:r>
              <a:rPr lang="en-US" dirty="0" smtClean="0"/>
              <a:t>Shamir, </a:t>
            </a:r>
            <a:r>
              <a:rPr lang="en-US" dirty="0"/>
              <a:t>and using this technique and chosen-text attacks, the DES cipher was broken. This raised the need to develop a new standard; the AES cipher (see below).</a:t>
            </a:r>
          </a:p>
          <a:p>
            <a:pPr marL="0" indent="0">
              <a:buNone/>
            </a:pPr>
            <a:endParaRPr lang="en-US" dirty="0"/>
          </a:p>
          <a:p>
            <a:endParaRPr lang="en-US" dirty="0"/>
          </a:p>
        </p:txBody>
      </p:sp>
    </p:spTree>
    <p:extLst>
      <p:ext uri="{BB962C8B-B14F-4D97-AF65-F5344CB8AC3E}">
        <p14:creationId xmlns:p14="http://schemas.microsoft.com/office/powerpoint/2010/main" val="16064537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r>
              <a:rPr lang="en-US" altLang="en-US" dirty="0" smtClean="0"/>
              <a:t>Improving DES security</a:t>
            </a:r>
          </a:p>
        </p:txBody>
      </p:sp>
      <p:sp>
        <p:nvSpPr>
          <p:cNvPr id="205827" name="Rectangle 3"/>
          <p:cNvSpPr>
            <a:spLocks noGrp="1" noChangeArrowheads="1"/>
          </p:cNvSpPr>
          <p:nvPr>
            <p:ph type="body" idx="1"/>
          </p:nvPr>
        </p:nvSpPr>
        <p:spPr/>
        <p:txBody>
          <a:bodyPr/>
          <a:lstStyle/>
          <a:p>
            <a:r>
              <a:rPr lang="fr-FR" altLang="en-US" smtClean="0"/>
              <a:t>Double DES: </a:t>
            </a:r>
          </a:p>
          <a:p>
            <a:pPr>
              <a:buFontTx/>
              <a:buNone/>
            </a:pPr>
            <a:r>
              <a:rPr lang="fr-FR" altLang="en-US" smtClean="0"/>
              <a:t>     C = Ek1(Ek2(M)); M =  Dk1(Dk2(C))</a:t>
            </a:r>
          </a:p>
          <a:p>
            <a:endParaRPr lang="en-US" altLang="en-US" smtClean="0"/>
          </a:p>
          <a:p>
            <a:r>
              <a:rPr lang="en-US" altLang="en-US" smtClean="0"/>
              <a:t>Triple DES: </a:t>
            </a:r>
          </a:p>
          <a:p>
            <a:pPr>
              <a:buFontTx/>
              <a:buNone/>
            </a:pPr>
            <a:r>
              <a:rPr lang="en-US" altLang="en-US" smtClean="0"/>
              <a:t>     C = Ek1((Dk2(Ek3(M)));  </a:t>
            </a:r>
          </a:p>
          <a:p>
            <a:pPr>
              <a:buFontTx/>
              <a:buNone/>
            </a:pPr>
            <a:r>
              <a:rPr lang="en-US" altLang="en-US" smtClean="0"/>
              <a:t>     M = Dk1( Ek</a:t>
            </a:r>
            <a:r>
              <a:rPr lang="he-IL" altLang="en-US" smtClean="0"/>
              <a:t>2</a:t>
            </a:r>
            <a:r>
              <a:rPr lang="en-US" altLang="en-US" smtClean="0"/>
              <a:t>(Dk3(C)))</a:t>
            </a:r>
          </a:p>
        </p:txBody>
      </p:sp>
    </p:spTree>
    <p:extLst>
      <p:ext uri="{BB962C8B-B14F-4D97-AF65-F5344CB8AC3E}">
        <p14:creationId xmlns:p14="http://schemas.microsoft.com/office/powerpoint/2010/main" val="275386809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r>
              <a:rPr lang="en-US" altLang="en-US" smtClean="0"/>
              <a:t>New standard</a:t>
            </a:r>
          </a:p>
        </p:txBody>
      </p:sp>
      <p:sp>
        <p:nvSpPr>
          <p:cNvPr id="206851" name="Rectangle 3"/>
          <p:cNvSpPr>
            <a:spLocks noGrp="1" noChangeArrowheads="1"/>
          </p:cNvSpPr>
          <p:nvPr>
            <p:ph type="body" idx="1"/>
          </p:nvPr>
        </p:nvSpPr>
        <p:spPr/>
        <p:txBody>
          <a:bodyPr/>
          <a:lstStyle/>
          <a:p>
            <a:r>
              <a:rPr lang="en-US" altLang="en-US" b="0" smtClean="0"/>
              <a:t>The NIST in the late 90s published a call for a new standard to replace DES as the symmetric cipher for the next 20 years</a:t>
            </a:r>
          </a:p>
          <a:p>
            <a:r>
              <a:rPr lang="en-US" altLang="en-US" b="0" smtClean="0"/>
              <a:t>Several proposals were submitted, and after a fierce competition and thorough evaluation the Rijndael algorithm was selected. This algorithm was selected both because of its strength and its flexibility.</a:t>
            </a:r>
          </a:p>
        </p:txBody>
      </p:sp>
    </p:spTree>
    <p:extLst>
      <p:ext uri="{BB962C8B-B14F-4D97-AF65-F5344CB8AC3E}">
        <p14:creationId xmlns:p14="http://schemas.microsoft.com/office/powerpoint/2010/main" val="42663829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0" hangingPunct="0">
              <a:spcBef>
                <a:spcPct val="0"/>
              </a:spcBef>
              <a:buFontTx/>
              <a:buNone/>
            </a:pPr>
            <a:fld id="{6B15B0FE-6991-4782-A026-F1394C89AD10}" type="datetime1">
              <a:rPr lang="en-US" altLang="en-US" sz="1400" b="0" i="0" smtClean="0">
                <a:latin typeface="Times New Roman" pitchFamily="18" charset="0"/>
              </a:rPr>
              <a:pPr eaLnBrk="0" hangingPunct="0">
                <a:spcBef>
                  <a:spcPct val="0"/>
                </a:spcBef>
                <a:buFontTx/>
                <a:buNone/>
              </a:pPr>
              <a:t>9/14/2017</a:t>
            </a:fld>
            <a:endParaRPr lang="en-US" altLang="en-US" sz="1400" b="0" i="0" smtClean="0">
              <a:latin typeface="Times New Roman" pitchFamily="18" charset="0"/>
            </a:endParaRPr>
          </a:p>
        </p:txBody>
      </p:sp>
      <p:sp>
        <p:nvSpPr>
          <p:cNvPr id="17817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0" hangingPunct="0">
              <a:spcBef>
                <a:spcPct val="0"/>
              </a:spcBef>
              <a:buFontTx/>
              <a:buNone/>
            </a:pPr>
            <a:fld id="{F8CEB59B-607E-482A-81A4-F4680F4DEC47}" type="slidenum">
              <a:rPr lang="en-US" altLang="en-US" sz="1400" b="0" i="0">
                <a:latin typeface="Times New Roman" pitchFamily="18" charset="0"/>
              </a:rPr>
              <a:pPr eaLnBrk="0" hangingPunct="0">
                <a:spcBef>
                  <a:spcPct val="0"/>
                </a:spcBef>
                <a:buFontTx/>
                <a:buNone/>
              </a:pPr>
              <a:t>5</a:t>
            </a:fld>
            <a:endParaRPr lang="en-US" altLang="en-US" sz="1400" b="0" i="0">
              <a:latin typeface="Times New Roman" pitchFamily="18" charset="0"/>
            </a:endParaRPr>
          </a:p>
        </p:txBody>
      </p:sp>
      <p:sp>
        <p:nvSpPr>
          <p:cNvPr id="178180" name="Rectangle 2050"/>
          <p:cNvSpPr>
            <a:spLocks noGrp="1" noChangeArrowheads="1"/>
          </p:cNvSpPr>
          <p:nvPr>
            <p:ph type="title" idx="4294967295"/>
          </p:nvPr>
        </p:nvSpPr>
        <p:spPr/>
        <p:txBody>
          <a:bodyPr/>
          <a:lstStyle/>
          <a:p>
            <a:pPr eaLnBrk="1" hangingPunct="1"/>
            <a:r>
              <a:rPr lang="en-US" altLang="en-US" smtClean="0">
                <a:solidFill>
                  <a:schemeClr val="accent2"/>
                </a:solidFill>
                <a:latin typeface="Script" pitchFamily="66"/>
              </a:rPr>
              <a:t>Cryptography</a:t>
            </a:r>
            <a:endParaRPr lang="en-US" altLang="en-US" smtClean="0">
              <a:solidFill>
                <a:schemeClr val="accent2"/>
              </a:solidFill>
            </a:endParaRPr>
          </a:p>
        </p:txBody>
      </p:sp>
      <p:sp>
        <p:nvSpPr>
          <p:cNvPr id="178181" name="Rectangle 2051"/>
          <p:cNvSpPr>
            <a:spLocks noGrp="1" noChangeArrowheads="1"/>
          </p:cNvSpPr>
          <p:nvPr>
            <p:ph type="body" idx="4294967295"/>
          </p:nvPr>
        </p:nvSpPr>
        <p:spPr/>
        <p:txBody>
          <a:bodyPr/>
          <a:lstStyle/>
          <a:p>
            <a:pPr eaLnBrk="1" hangingPunct="1"/>
            <a:r>
              <a:rPr lang="en-US" altLang="en-US" smtClean="0"/>
              <a:t>Definitions and value</a:t>
            </a:r>
          </a:p>
          <a:p>
            <a:pPr eaLnBrk="1" hangingPunct="1"/>
            <a:r>
              <a:rPr lang="en-US" altLang="en-US" smtClean="0"/>
              <a:t>Classification of approaches</a:t>
            </a:r>
          </a:p>
          <a:p>
            <a:pPr eaLnBrk="1" hangingPunct="1"/>
            <a:r>
              <a:rPr lang="en-US" altLang="en-US" smtClean="0"/>
              <a:t>Evaluation</a:t>
            </a:r>
          </a:p>
          <a:p>
            <a:pPr eaLnBrk="1" hangingPunct="1"/>
            <a:r>
              <a:rPr lang="en-US" altLang="en-US" smtClean="0"/>
              <a:t>DES and AES</a:t>
            </a:r>
          </a:p>
          <a:p>
            <a:pPr eaLnBrk="1" hangingPunct="1"/>
            <a:r>
              <a:rPr lang="en-US" altLang="en-US" smtClean="0"/>
              <a:t>PKS</a:t>
            </a:r>
          </a:p>
          <a:p>
            <a:pPr eaLnBrk="1" hangingPunct="1"/>
            <a:r>
              <a:rPr lang="en-US" altLang="en-US" smtClean="0"/>
              <a:t>Digital signatures, hashing, and certificates</a:t>
            </a:r>
          </a:p>
          <a:p>
            <a:pPr eaLnBrk="1" hangingPunct="1"/>
            <a:r>
              <a:rPr lang="en-US" altLang="en-US" smtClean="0"/>
              <a:t>Products</a:t>
            </a:r>
          </a:p>
        </p:txBody>
      </p:sp>
    </p:spTree>
    <p:extLst>
      <p:ext uri="{BB962C8B-B14F-4D97-AF65-F5344CB8AC3E}">
        <p14:creationId xmlns:p14="http://schemas.microsoft.com/office/powerpoint/2010/main" val="178054118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0" hangingPunct="0">
              <a:spcBef>
                <a:spcPct val="0"/>
              </a:spcBef>
              <a:buFontTx/>
              <a:buNone/>
            </a:pPr>
            <a:fld id="{FAE541A2-A528-42DC-A26D-2C9D7C825B7B}" type="datetime1">
              <a:rPr lang="en-US" altLang="en-US" sz="1400" b="0" i="0" smtClean="0">
                <a:latin typeface="Times New Roman" pitchFamily="18" charset="0"/>
              </a:rPr>
              <a:pPr eaLnBrk="0" hangingPunct="0">
                <a:spcBef>
                  <a:spcPct val="0"/>
                </a:spcBef>
                <a:buFontTx/>
                <a:buNone/>
              </a:pPr>
              <a:t>9/14/2017</a:t>
            </a:fld>
            <a:endParaRPr lang="en-US" altLang="en-US" sz="1400" b="0" i="0" smtClean="0">
              <a:latin typeface="Times New Roman" pitchFamily="18" charset="0"/>
            </a:endParaRPr>
          </a:p>
        </p:txBody>
      </p:sp>
      <p:sp>
        <p:nvSpPr>
          <p:cNvPr id="20787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0" hangingPunct="0">
              <a:spcBef>
                <a:spcPct val="0"/>
              </a:spcBef>
              <a:buFontTx/>
              <a:buNone/>
            </a:pPr>
            <a:fld id="{5CB3CA85-4F9A-4CDB-BA33-B3D62D98C65E}" type="slidenum">
              <a:rPr lang="en-US" altLang="en-US" sz="1400" b="0" i="0">
                <a:latin typeface="Times New Roman" pitchFamily="18" charset="0"/>
              </a:rPr>
              <a:pPr eaLnBrk="0" hangingPunct="0">
                <a:spcBef>
                  <a:spcPct val="0"/>
                </a:spcBef>
                <a:buFontTx/>
                <a:buNone/>
              </a:pPr>
              <a:t>50</a:t>
            </a:fld>
            <a:endParaRPr lang="en-US" altLang="en-US" sz="1400" b="0" i="0">
              <a:latin typeface="Times New Roman" pitchFamily="18" charset="0"/>
            </a:endParaRPr>
          </a:p>
        </p:txBody>
      </p:sp>
      <p:sp>
        <p:nvSpPr>
          <p:cNvPr id="207876" name="Rectangle 2"/>
          <p:cNvSpPr>
            <a:spLocks noGrp="1" noChangeArrowheads="1"/>
          </p:cNvSpPr>
          <p:nvPr>
            <p:ph type="title" idx="4294967295"/>
          </p:nvPr>
        </p:nvSpPr>
        <p:spPr/>
        <p:txBody>
          <a:bodyPr/>
          <a:lstStyle/>
          <a:p>
            <a:pPr eaLnBrk="1" hangingPunct="1"/>
            <a:r>
              <a:rPr lang="en-US" altLang="en-US" smtClean="0"/>
              <a:t>The Advanced Encryption Standard</a:t>
            </a:r>
          </a:p>
        </p:txBody>
      </p:sp>
      <p:sp>
        <p:nvSpPr>
          <p:cNvPr id="207877" name="Rectangle 3"/>
          <p:cNvSpPr>
            <a:spLocks noGrp="1" noChangeArrowheads="1"/>
          </p:cNvSpPr>
          <p:nvPr>
            <p:ph type="body" idx="4294967295"/>
          </p:nvPr>
        </p:nvSpPr>
        <p:spPr/>
        <p:txBody>
          <a:bodyPr/>
          <a:lstStyle/>
          <a:p>
            <a:pPr eaLnBrk="1" hangingPunct="1"/>
            <a:r>
              <a:rPr lang="en-US" altLang="en-US" sz="2400" smtClean="0"/>
              <a:t>The AES (Rijndael) uses block and key sizes of 16,24, or 32 bytes. It uses 10, 12, or 14 rounds. </a:t>
            </a:r>
          </a:p>
          <a:p>
            <a:pPr eaLnBrk="1" hangingPunct="1"/>
            <a:r>
              <a:rPr lang="en-US" altLang="en-US" sz="2400" smtClean="0"/>
              <a:t>Each round applies byte subtraction, row shift, column mixing, and key addition. Bytes are transformed using invertible substitutions (to add nonlinearity). </a:t>
            </a:r>
          </a:p>
          <a:p>
            <a:pPr eaLnBrk="1" hangingPunct="1"/>
            <a:r>
              <a:rPr lang="en-US" altLang="en-US" sz="2400" smtClean="0"/>
              <a:t>Bytes in columns are linearly combined for diffusion. Row shifts provide diffusion over multiple rounds. Key addition makes round function key dependent</a:t>
            </a:r>
          </a:p>
        </p:txBody>
      </p:sp>
    </p:spTree>
    <p:extLst>
      <p:ext uri="{BB962C8B-B14F-4D97-AF65-F5344CB8AC3E}">
        <p14:creationId xmlns:p14="http://schemas.microsoft.com/office/powerpoint/2010/main" val="391769460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937517" y="413596"/>
            <a:ext cx="1268966" cy="6030807"/>
          </a:xfrm>
          <a:prstGeom prst="rect">
            <a:avLst/>
          </a:prstGeom>
        </p:spPr>
      </p:pic>
    </p:spTree>
    <p:extLst>
      <p:ext uri="{BB962C8B-B14F-4D97-AF65-F5344CB8AC3E}">
        <p14:creationId xmlns:p14="http://schemas.microsoft.com/office/powerpoint/2010/main" val="33793149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a:t/>
            </a:r>
            <a:br>
              <a:rPr lang="en-US" b="1" dirty="0"/>
            </a:br>
            <a:r>
              <a:rPr lang="en-US" b="1" dirty="0" smtClean="0"/>
              <a:t>Other </a:t>
            </a:r>
            <a:r>
              <a:rPr lang="en-US" b="1" dirty="0"/>
              <a:t>symmetric ciphers</a:t>
            </a:r>
            <a:r>
              <a:rPr lang="en-US" dirty="0"/>
              <a:t/>
            </a:r>
            <a:br>
              <a:rPr lang="en-US" dirty="0"/>
            </a:br>
            <a:r>
              <a:rPr lang="en-US" b="1" dirty="0"/>
              <a:t> </a:t>
            </a:r>
            <a:r>
              <a:rPr lang="en-US" dirty="0"/>
              <a:t/>
            </a:r>
            <a:br>
              <a:rPr lang="en-US" dirty="0"/>
            </a:b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We </a:t>
            </a:r>
            <a:r>
              <a:rPr lang="en-US" dirty="0"/>
              <a:t>should mention IDEA [Lai90] which is based on modulus arithmetic and its key size is 128 bits, and RC5 which was invented by </a:t>
            </a:r>
            <a:r>
              <a:rPr lang="en-US" dirty="0" err="1"/>
              <a:t>Rivest</a:t>
            </a:r>
            <a:r>
              <a:rPr lang="en-US" dirty="0"/>
              <a:t> et al [Riv94], and uses a variable size key and message (between 1 and 255 </a:t>
            </a:r>
            <a:r>
              <a:rPr lang="en-US" dirty="0" smtClean="0"/>
              <a:t>bytes), </a:t>
            </a:r>
            <a:r>
              <a:rPr lang="en-US" dirty="0"/>
              <a:t>and is based on simple transformations such as: </a:t>
            </a:r>
            <a:r>
              <a:rPr lang="en-US" dirty="0" err="1"/>
              <a:t>xors</a:t>
            </a:r>
            <a:r>
              <a:rPr lang="en-US" dirty="0"/>
              <a:t>, shifts and rotations</a:t>
            </a:r>
            <a:r>
              <a:rPr lang="en-US" dirty="0" smtClean="0"/>
              <a:t>.</a:t>
            </a:r>
          </a:p>
          <a:p>
            <a:r>
              <a:rPr lang="en-US" dirty="0" smtClean="0"/>
              <a:t>The </a:t>
            </a:r>
            <a:r>
              <a:rPr lang="en-US" dirty="0"/>
              <a:t>RC4 and RC5 are particularly important in the new standards for wireless security such as WEP (see [Bhag2004] ).</a:t>
            </a:r>
          </a:p>
          <a:p>
            <a:endParaRPr lang="en-US" dirty="0"/>
          </a:p>
        </p:txBody>
      </p:sp>
    </p:spTree>
    <p:extLst>
      <p:ext uri="{BB962C8B-B14F-4D97-AF65-F5344CB8AC3E}">
        <p14:creationId xmlns:p14="http://schemas.microsoft.com/office/powerpoint/2010/main" val="21169198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en-US" altLang="en-US" smtClean="0"/>
              <a:t>Public Key systems</a:t>
            </a:r>
          </a:p>
        </p:txBody>
      </p:sp>
      <p:sp>
        <p:nvSpPr>
          <p:cNvPr id="208899" name="Rectangle 3"/>
          <p:cNvSpPr>
            <a:spLocks noGrp="1" noChangeArrowheads="1"/>
          </p:cNvSpPr>
          <p:nvPr>
            <p:ph type="body" idx="1"/>
          </p:nvPr>
        </p:nvSpPr>
        <p:spPr/>
        <p:txBody>
          <a:bodyPr/>
          <a:lstStyle/>
          <a:p>
            <a:pPr>
              <a:lnSpc>
                <a:spcPct val="80000"/>
              </a:lnSpc>
            </a:pPr>
            <a:r>
              <a:rPr lang="en-US" altLang="en-US" sz="2000" b="0" dirty="0" smtClean="0"/>
              <a:t>The main problem with symmetric encryption is that to be secure, it requires periodic change of the common encryption key</a:t>
            </a:r>
          </a:p>
          <a:p>
            <a:pPr>
              <a:lnSpc>
                <a:spcPct val="80000"/>
              </a:lnSpc>
            </a:pPr>
            <a:r>
              <a:rPr lang="en-US" altLang="en-US" sz="2000" b="0" dirty="0" smtClean="0"/>
              <a:t>A secure channel is required for key exchange, which makes the scheme inconvenient </a:t>
            </a:r>
          </a:p>
          <a:p>
            <a:pPr>
              <a:lnSpc>
                <a:spcPct val="80000"/>
              </a:lnSpc>
            </a:pPr>
            <a:r>
              <a:rPr lang="en-US" altLang="en-US" sz="2000" b="0" dirty="0" smtClean="0"/>
              <a:t>The main feature that distinguishes public-key from symmetric-key schemes is the separation of encryption and decryption capabilities.</a:t>
            </a:r>
          </a:p>
          <a:p>
            <a:pPr>
              <a:lnSpc>
                <a:spcPct val="80000"/>
              </a:lnSpc>
            </a:pPr>
            <a:r>
              <a:rPr lang="en-US" altLang="en-US" sz="2000" b="0" dirty="0" smtClean="0"/>
              <a:t>The public key algorithms use two keys, one of which is </a:t>
            </a:r>
            <a:r>
              <a:rPr lang="en-US" altLang="en-US" sz="2000" b="1" dirty="0" smtClean="0"/>
              <a:t>public</a:t>
            </a:r>
            <a:r>
              <a:rPr lang="en-US" altLang="en-US" sz="2000" b="0" dirty="0" smtClean="0"/>
              <a:t> and the other </a:t>
            </a:r>
            <a:r>
              <a:rPr lang="en-US" altLang="en-US" sz="2000" b="1" dirty="0" smtClean="0"/>
              <a:t>secret</a:t>
            </a:r>
            <a:r>
              <a:rPr lang="en-US" altLang="en-US" sz="2000" b="0" dirty="0" smtClean="0"/>
              <a:t>. The approach is based on the infeasibility of determining the decryption key given the algorithm and the public key</a:t>
            </a:r>
          </a:p>
          <a:p>
            <a:pPr>
              <a:lnSpc>
                <a:spcPct val="80000"/>
              </a:lnSpc>
            </a:pPr>
            <a:r>
              <a:rPr lang="en-US" altLang="en-US" sz="2000" b="0" dirty="0" smtClean="0"/>
              <a:t>Instead of permutations and substitutions these algorithms use </a:t>
            </a:r>
            <a:r>
              <a:rPr lang="en-US" altLang="en-US" sz="2000" b="1" dirty="0" smtClean="0"/>
              <a:t>properties of mathematical functions. </a:t>
            </a:r>
            <a:r>
              <a:rPr lang="en-US" altLang="en-US" sz="2000" b="0" dirty="0" smtClean="0"/>
              <a:t>In particular, they use the theory of NP functions, those for which there is no known polynomial time solution algorithm. </a:t>
            </a:r>
          </a:p>
          <a:p>
            <a:pPr>
              <a:lnSpc>
                <a:spcPct val="80000"/>
              </a:lnSpc>
            </a:pPr>
            <a:r>
              <a:rPr lang="en-US" altLang="en-US" sz="2000" b="0" dirty="0" smtClean="0"/>
              <a:t>The most famous public key cipher is the RSA cipher developed by </a:t>
            </a:r>
            <a:r>
              <a:rPr lang="en-US" altLang="en-US" sz="2000" b="0" dirty="0" err="1" smtClean="0"/>
              <a:t>Rivest</a:t>
            </a:r>
            <a:r>
              <a:rPr lang="en-US" altLang="en-US" sz="2000" b="0" dirty="0" smtClean="0"/>
              <a:t>, Shamir, and Adelman, which is used in most current systems. This cipher takes advantage of the difficulty of </a:t>
            </a:r>
            <a:r>
              <a:rPr lang="en-US" altLang="en-US" sz="2000" b="1" dirty="0" smtClean="0"/>
              <a:t>factoring a large number into primes.</a:t>
            </a:r>
          </a:p>
          <a:p>
            <a:pPr>
              <a:lnSpc>
                <a:spcPct val="80000"/>
              </a:lnSpc>
            </a:pPr>
            <a:endParaRPr lang="en-US" altLang="en-US" sz="1800" b="1" dirty="0" smtClean="0"/>
          </a:p>
        </p:txBody>
      </p:sp>
    </p:spTree>
    <p:extLst>
      <p:ext uri="{BB962C8B-B14F-4D97-AF65-F5344CB8AC3E}">
        <p14:creationId xmlns:p14="http://schemas.microsoft.com/office/powerpoint/2010/main" val="266880849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0" hangingPunct="0">
              <a:spcBef>
                <a:spcPct val="0"/>
              </a:spcBef>
              <a:buFontTx/>
              <a:buNone/>
            </a:pPr>
            <a:fld id="{BA7BCF06-CEB2-4E49-BDE2-17B1AE321C5A}" type="datetime1">
              <a:rPr lang="en-US" altLang="en-US" sz="1400" b="0" i="0" smtClean="0">
                <a:latin typeface="Times New Roman" pitchFamily="18" charset="0"/>
              </a:rPr>
              <a:pPr eaLnBrk="0" hangingPunct="0">
                <a:spcBef>
                  <a:spcPct val="0"/>
                </a:spcBef>
                <a:buFontTx/>
                <a:buNone/>
              </a:pPr>
              <a:t>9/14/2017</a:t>
            </a:fld>
            <a:endParaRPr lang="en-US" altLang="en-US" sz="1400" b="0" i="0" smtClean="0">
              <a:latin typeface="Times New Roman" pitchFamily="18" charset="0"/>
            </a:endParaRPr>
          </a:p>
        </p:txBody>
      </p:sp>
      <p:sp>
        <p:nvSpPr>
          <p:cNvPr id="20992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0" hangingPunct="0">
              <a:spcBef>
                <a:spcPct val="0"/>
              </a:spcBef>
              <a:buFontTx/>
              <a:buNone/>
            </a:pPr>
            <a:fld id="{97946672-B7C4-4DA0-A72F-8CC809AEDC0A}" type="slidenum">
              <a:rPr lang="en-US" altLang="en-US" sz="1400" b="0" i="0">
                <a:latin typeface="Times New Roman" pitchFamily="18" charset="0"/>
              </a:rPr>
              <a:pPr eaLnBrk="0" hangingPunct="0">
                <a:spcBef>
                  <a:spcPct val="0"/>
                </a:spcBef>
                <a:buFontTx/>
                <a:buNone/>
              </a:pPr>
              <a:t>54</a:t>
            </a:fld>
            <a:endParaRPr lang="en-US" altLang="en-US" sz="1400" b="0" i="0">
              <a:latin typeface="Times New Roman" pitchFamily="18" charset="0"/>
            </a:endParaRPr>
          </a:p>
        </p:txBody>
      </p:sp>
      <p:sp>
        <p:nvSpPr>
          <p:cNvPr id="209924" name="Rectangle 5"/>
          <p:cNvSpPr>
            <a:spLocks noGrp="1" noChangeArrowheads="1"/>
          </p:cNvSpPr>
          <p:nvPr>
            <p:ph type="title" idx="4294967295"/>
          </p:nvPr>
        </p:nvSpPr>
        <p:spPr/>
        <p:txBody>
          <a:bodyPr/>
          <a:lstStyle/>
          <a:p>
            <a:pPr eaLnBrk="1" hangingPunct="1"/>
            <a:r>
              <a:rPr lang="en-US" altLang="en-US" smtClean="0"/>
              <a:t>Public key systems</a:t>
            </a:r>
          </a:p>
        </p:txBody>
      </p:sp>
      <p:pic>
        <p:nvPicPr>
          <p:cNvPr id="209925" name="Picture 4"/>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828800" y="2735263"/>
            <a:ext cx="5486400" cy="2301875"/>
          </a:xfrm>
          <a:noFill/>
        </p:spPr>
      </p:pic>
    </p:spTree>
    <p:extLst>
      <p:ext uri="{BB962C8B-B14F-4D97-AF65-F5344CB8AC3E}">
        <p14:creationId xmlns:p14="http://schemas.microsoft.com/office/powerpoint/2010/main" val="404080534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 </a:t>
            </a:r>
            <a:r>
              <a:rPr lang="en-US" dirty="0" err="1" smtClean="0"/>
              <a:t>Gamal</a:t>
            </a:r>
            <a:r>
              <a:rPr lang="en-US" dirty="0" smtClean="0"/>
              <a:t> algorithm</a:t>
            </a:r>
            <a:endParaRPr lang="en-US" dirty="0"/>
          </a:p>
        </p:txBody>
      </p:sp>
      <p:sp>
        <p:nvSpPr>
          <p:cNvPr id="3" name="Content Placeholder 2"/>
          <p:cNvSpPr>
            <a:spLocks noGrp="1"/>
          </p:cNvSpPr>
          <p:nvPr>
            <p:ph idx="1"/>
          </p:nvPr>
        </p:nvSpPr>
        <p:spPr/>
        <p:txBody>
          <a:bodyPr>
            <a:normAutofit fontScale="70000" lnSpcReduction="20000"/>
          </a:bodyPr>
          <a:lstStyle/>
          <a:p>
            <a:r>
              <a:rPr lang="en-US" dirty="0"/>
              <a:t>Another method for Public key encryption is called: </a:t>
            </a:r>
            <a:r>
              <a:rPr lang="en-US" b="1" dirty="0"/>
              <a:t>El </a:t>
            </a:r>
            <a:r>
              <a:rPr lang="en-US" b="1" dirty="0" err="1"/>
              <a:t>Gamal</a:t>
            </a:r>
            <a:r>
              <a:rPr lang="en-US" dirty="0"/>
              <a:t> [Elgamal84]. It is based on the following principles:</a:t>
            </a:r>
          </a:p>
          <a:p>
            <a:pPr marL="0" indent="0">
              <a:buNone/>
            </a:pPr>
            <a:r>
              <a:rPr lang="en-US" dirty="0"/>
              <a:t> </a:t>
            </a:r>
          </a:p>
          <a:p>
            <a:pPr lvl="0"/>
            <a:r>
              <a:rPr lang="en-US" dirty="0"/>
              <a:t>Instead of using difficulty of factoring, we use difficulty of taking discrete logarithms. That is, in Modulus arithmetic, even if we know X and Z = </a:t>
            </a:r>
            <a:r>
              <a:rPr lang="en-US" dirty="0" err="1"/>
              <a:t>X^</a:t>
            </a:r>
            <a:r>
              <a:rPr lang="en-US" baseline="30000" dirty="0" err="1"/>
              <a:t>y</a:t>
            </a:r>
            <a:r>
              <a:rPr lang="en-US" dirty="0"/>
              <a:t>, it is very difficult to compute Y from X and </a:t>
            </a:r>
            <a:r>
              <a:rPr lang="en-US" dirty="0" smtClean="0"/>
              <a:t>Z</a:t>
            </a:r>
            <a:r>
              <a:rPr lang="en-US" dirty="0"/>
              <a:t/>
            </a:r>
            <a:br>
              <a:rPr lang="en-US" dirty="0"/>
            </a:br>
            <a:endParaRPr lang="en-US" dirty="0"/>
          </a:p>
          <a:p>
            <a:pPr lvl="0"/>
            <a:r>
              <a:rPr lang="en-US" dirty="0"/>
              <a:t>The prime number of which modulus arithmetic is done has a known generator g</a:t>
            </a:r>
            <a:r>
              <a:rPr lang="en-US" dirty="0" smtClean="0"/>
              <a:t>.</a:t>
            </a:r>
          </a:p>
          <a:p>
            <a:pPr marL="0" lvl="0" indent="0">
              <a:buNone/>
            </a:pPr>
            <a:r>
              <a:rPr lang="en-US" dirty="0"/>
              <a:t> </a:t>
            </a:r>
            <a:endParaRPr lang="en-US" dirty="0" smtClean="0"/>
          </a:p>
          <a:p>
            <a:pPr lvl="0"/>
            <a:r>
              <a:rPr lang="en-US" dirty="0" smtClean="0"/>
              <a:t>The secret key is a random number s, and the public key is </a:t>
            </a:r>
            <a:r>
              <a:rPr lang="en-US" dirty="0" err="1" smtClean="0"/>
              <a:t>Kp</a:t>
            </a:r>
            <a:r>
              <a:rPr lang="en-US" dirty="0" smtClean="0"/>
              <a:t> = g**s.</a:t>
            </a:r>
          </a:p>
          <a:p>
            <a:pPr lvl="0"/>
            <a:r>
              <a:rPr lang="en-US" dirty="0" smtClean="0"/>
              <a:t>The </a:t>
            </a:r>
            <a:r>
              <a:rPr lang="en-US" dirty="0"/>
              <a:t>El </a:t>
            </a:r>
            <a:r>
              <a:rPr lang="en-US" dirty="0" err="1"/>
              <a:t>Gamal</a:t>
            </a:r>
            <a:r>
              <a:rPr lang="en-US" dirty="0"/>
              <a:t> algorithm although very secure, is used more for signing messages than for encryption, because it doubles the length of encrypted messages.</a:t>
            </a:r>
          </a:p>
          <a:p>
            <a:pPr marL="0" indent="0">
              <a:buNone/>
            </a:pPr>
            <a:endParaRPr lang="en-US" dirty="0"/>
          </a:p>
          <a:p>
            <a:endParaRPr lang="en-US" dirty="0"/>
          </a:p>
        </p:txBody>
      </p:sp>
    </p:spTree>
    <p:extLst>
      <p:ext uri="{BB962C8B-B14F-4D97-AF65-F5344CB8AC3E}">
        <p14:creationId xmlns:p14="http://schemas.microsoft.com/office/powerpoint/2010/main" val="27588438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0" hangingPunct="0">
              <a:spcBef>
                <a:spcPct val="0"/>
              </a:spcBef>
              <a:buFontTx/>
              <a:buNone/>
            </a:pPr>
            <a:fld id="{3C663FE6-080C-4F36-8DAB-4C26455D7C52}" type="datetime1">
              <a:rPr lang="en-US" altLang="en-US" sz="1400" b="0" i="0" smtClean="0">
                <a:latin typeface="Times New Roman" pitchFamily="18" charset="0"/>
              </a:rPr>
              <a:pPr eaLnBrk="0" hangingPunct="0">
                <a:spcBef>
                  <a:spcPct val="0"/>
                </a:spcBef>
                <a:buFontTx/>
                <a:buNone/>
              </a:pPr>
              <a:t>9/14/2017</a:t>
            </a:fld>
            <a:endParaRPr lang="en-US" altLang="en-US" sz="1400" b="0" i="0" smtClean="0">
              <a:latin typeface="Times New Roman" pitchFamily="18" charset="0"/>
            </a:endParaRPr>
          </a:p>
        </p:txBody>
      </p:sp>
      <p:sp>
        <p:nvSpPr>
          <p:cNvPr id="21094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0" hangingPunct="0">
              <a:spcBef>
                <a:spcPct val="0"/>
              </a:spcBef>
              <a:buFontTx/>
              <a:buNone/>
            </a:pPr>
            <a:fld id="{6631EE81-3C24-48D4-98EF-408EA47D22B6}" type="slidenum">
              <a:rPr lang="en-US" altLang="en-US" sz="1400" b="0" i="0">
                <a:latin typeface="Times New Roman" pitchFamily="18" charset="0"/>
              </a:rPr>
              <a:pPr eaLnBrk="0" hangingPunct="0">
                <a:spcBef>
                  <a:spcPct val="0"/>
                </a:spcBef>
                <a:buFontTx/>
                <a:buNone/>
              </a:pPr>
              <a:t>56</a:t>
            </a:fld>
            <a:endParaRPr lang="en-US" altLang="en-US" sz="1400" b="0" i="0">
              <a:latin typeface="Times New Roman" pitchFamily="18" charset="0"/>
            </a:endParaRPr>
          </a:p>
        </p:txBody>
      </p:sp>
      <p:sp>
        <p:nvSpPr>
          <p:cNvPr id="210948" name="Rectangle 2"/>
          <p:cNvSpPr>
            <a:spLocks noGrp="1" noChangeArrowheads="1"/>
          </p:cNvSpPr>
          <p:nvPr>
            <p:ph type="title" idx="4294967295"/>
          </p:nvPr>
        </p:nvSpPr>
        <p:spPr/>
        <p:txBody>
          <a:bodyPr/>
          <a:lstStyle/>
          <a:p>
            <a:pPr eaLnBrk="1" hangingPunct="1"/>
            <a:r>
              <a:rPr lang="en-US" altLang="en-US" smtClean="0"/>
              <a:t>Elliptic curve cryptography</a:t>
            </a:r>
          </a:p>
        </p:txBody>
      </p:sp>
      <p:sp>
        <p:nvSpPr>
          <p:cNvPr id="210949" name="Rectangle 3"/>
          <p:cNvSpPr>
            <a:spLocks noGrp="1" noChangeArrowheads="1"/>
          </p:cNvSpPr>
          <p:nvPr>
            <p:ph type="body" idx="4294967295"/>
          </p:nvPr>
        </p:nvSpPr>
        <p:spPr/>
        <p:txBody>
          <a:bodyPr/>
          <a:lstStyle/>
          <a:p>
            <a:pPr eaLnBrk="1" hangingPunct="1"/>
            <a:r>
              <a:rPr lang="en-US" altLang="en-US" sz="2400" smtClean="0"/>
              <a:t>Because the RSA algorithm is rather inefficient in its use of key length, </a:t>
            </a:r>
            <a:r>
              <a:rPr lang="en-US" altLang="en-US" sz="2400" i="0" smtClean="0"/>
              <a:t>elliptic curve</a:t>
            </a:r>
            <a:r>
              <a:rPr lang="en-US" altLang="en-US" sz="2400" smtClean="0"/>
              <a:t> algorithms have been proposed (see [Sta99], Sect. 6.3). For example, an elliptic curve algorithm with a key length of 150 bits takes 3.8 x 10 to the 10</a:t>
            </a:r>
            <a:r>
              <a:rPr lang="en-US" altLang="en-US" sz="2400" baseline="30000" smtClean="0"/>
              <a:t>th</a:t>
            </a:r>
            <a:r>
              <a:rPr lang="en-US" altLang="en-US" sz="2400" smtClean="0"/>
              <a:t> MIPS-years, while the RSA with a key length of 512 takes only 3 x 10 to the 4</a:t>
            </a:r>
            <a:r>
              <a:rPr lang="en-US" altLang="en-US" sz="2400" baseline="30000" smtClean="0"/>
              <a:t>th </a:t>
            </a:r>
            <a:r>
              <a:rPr lang="en-US" altLang="en-US" sz="2400" smtClean="0"/>
              <a:t>.</a:t>
            </a:r>
          </a:p>
          <a:p>
            <a:pPr eaLnBrk="1" hangingPunct="1"/>
            <a:r>
              <a:rPr lang="en-US" altLang="en-US" sz="2400" smtClean="0"/>
              <a:t> Because of their small memory requirements, elliptic curve algorithms are appealing for portable devices. </a:t>
            </a:r>
          </a:p>
          <a:p>
            <a:pPr eaLnBrk="1" hangingPunct="1"/>
            <a:endParaRPr lang="en-US" altLang="en-US" smtClean="0"/>
          </a:p>
        </p:txBody>
      </p:sp>
    </p:spTree>
    <p:extLst>
      <p:ext uri="{BB962C8B-B14F-4D97-AF65-F5344CB8AC3E}">
        <p14:creationId xmlns:p14="http://schemas.microsoft.com/office/powerpoint/2010/main" val="50918363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 man in the middle attack</a:t>
            </a:r>
            <a:endParaRPr lang="en-US" dirty="0"/>
          </a:p>
        </p:txBody>
      </p:sp>
      <p:sp>
        <p:nvSpPr>
          <p:cNvPr id="5" name="Content Placeholder 4"/>
          <p:cNvSpPr>
            <a:spLocks noGrp="1"/>
          </p:cNvSpPr>
          <p:nvPr>
            <p:ph idx="1"/>
          </p:nvPr>
        </p:nvSpPr>
        <p:spPr/>
        <p:txBody>
          <a:bodyPr>
            <a:normAutofit fontScale="70000" lnSpcReduction="20000"/>
          </a:bodyPr>
          <a:lstStyle/>
          <a:p>
            <a:pPr lvl="0"/>
            <a:r>
              <a:rPr lang="en-US" dirty="0"/>
              <a:t>Alice sends Bob the message “I am Alice” with her public key (which is not known), encrypted by Bob’s public key (assuming it is known), meaning, </a:t>
            </a:r>
            <a:r>
              <a:rPr lang="en-US" dirty="0" err="1"/>
              <a:t>Alic</a:t>
            </a:r>
            <a:r>
              <a:rPr lang="en-US" dirty="0"/>
              <a:t> </a:t>
            </a:r>
            <a:r>
              <a:rPr lang="en-US" dirty="0" err="1"/>
              <a:t>Msg</a:t>
            </a:r>
            <a:r>
              <a:rPr lang="en-US" dirty="0"/>
              <a:t> = E (K</a:t>
            </a:r>
            <a:r>
              <a:rPr lang="en-US" baseline="-25000" dirty="0"/>
              <a:t>B</a:t>
            </a:r>
            <a:r>
              <a:rPr lang="en-US" dirty="0"/>
              <a:t>, K</a:t>
            </a:r>
            <a:r>
              <a:rPr lang="en-US" baseline="-25000" dirty="0"/>
              <a:t>A</a:t>
            </a:r>
            <a:r>
              <a:rPr lang="en-US" dirty="0"/>
              <a:t>|| I am Alice)</a:t>
            </a:r>
            <a:br>
              <a:rPr lang="en-US" dirty="0"/>
            </a:br>
            <a:endParaRPr lang="en-US" dirty="0"/>
          </a:p>
          <a:p>
            <a:pPr lvl="0"/>
            <a:r>
              <a:rPr lang="en-US" dirty="0"/>
              <a:t>Bob sends Alice the message “I am Bob” encrypted by Alice’s public key, and this is the way they believe each other.</a:t>
            </a:r>
          </a:p>
          <a:p>
            <a:pPr marL="0" indent="0">
              <a:buNone/>
            </a:pPr>
            <a:endParaRPr lang="en-US" dirty="0"/>
          </a:p>
          <a:p>
            <a:r>
              <a:rPr lang="en-US" dirty="0"/>
              <a:t>Now assume that Matt disguises herself as Alice and sends Bob the message </a:t>
            </a:r>
            <a:r>
              <a:rPr lang="en-US" dirty="0" smtClean="0"/>
              <a:t> </a:t>
            </a:r>
            <a:r>
              <a:rPr lang="en-US" dirty="0" err="1" smtClean="0"/>
              <a:t>Matt_msg</a:t>
            </a:r>
            <a:r>
              <a:rPr lang="en-US" dirty="0" smtClean="0"/>
              <a:t> </a:t>
            </a:r>
            <a:r>
              <a:rPr lang="en-US" dirty="0"/>
              <a:t>= E (K</a:t>
            </a:r>
            <a:r>
              <a:rPr lang="en-US" baseline="-25000" dirty="0"/>
              <a:t>B</a:t>
            </a:r>
            <a:r>
              <a:rPr lang="en-US" dirty="0"/>
              <a:t>, K</a:t>
            </a:r>
            <a:r>
              <a:rPr lang="en-US" baseline="-25000" dirty="0"/>
              <a:t>M</a:t>
            </a:r>
            <a:r>
              <a:rPr lang="en-US" dirty="0"/>
              <a:t>|| I am Alice</a:t>
            </a:r>
            <a:r>
              <a:rPr lang="en-US" dirty="0" smtClean="0"/>
              <a:t>) where </a:t>
            </a:r>
            <a:r>
              <a:rPr lang="en-US" dirty="0"/>
              <a:t>K</a:t>
            </a:r>
            <a:r>
              <a:rPr lang="en-US" baseline="-25000" dirty="0"/>
              <a:t>M</a:t>
            </a:r>
            <a:r>
              <a:rPr lang="en-US" dirty="0"/>
              <a:t> is Matt's public key. Now, Bob will encrypt the message with K</a:t>
            </a:r>
            <a:r>
              <a:rPr lang="en-US" baseline="-25000" dirty="0"/>
              <a:t>M</a:t>
            </a:r>
            <a:r>
              <a:rPr lang="en-US" dirty="0"/>
              <a:t> and Matt will decrypt the communication from Bob to Alice. Both Alice and Bob will think they talk to each other, while they are actually talking to Matt. An attack of this type is called “Man in the Middle Attack” and it is prevented by authentication of each side using </a:t>
            </a:r>
            <a:r>
              <a:rPr lang="en-US" b="1" i="1" dirty="0"/>
              <a:t>Digital Signatures</a:t>
            </a:r>
            <a:r>
              <a:rPr lang="en-US" b="1" dirty="0"/>
              <a:t>.</a:t>
            </a:r>
            <a:r>
              <a:rPr lang="en-US" dirty="0"/>
              <a:t>   </a:t>
            </a:r>
          </a:p>
          <a:p>
            <a:endParaRPr lang="en-US" dirty="0"/>
          </a:p>
        </p:txBody>
      </p:sp>
    </p:spTree>
    <p:extLst>
      <p:ext uri="{BB962C8B-B14F-4D97-AF65-F5344CB8AC3E}">
        <p14:creationId xmlns:p14="http://schemas.microsoft.com/office/powerpoint/2010/main" val="38789701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 of the attack</a:t>
            </a:r>
            <a:endParaRPr lang="en-US" dirty="0"/>
          </a:p>
        </p:txBody>
      </p:sp>
      <p:pic>
        <p:nvPicPr>
          <p:cNvPr id="3" name="Picture 2"/>
          <p:cNvPicPr>
            <a:picLocks noChangeAspect="1"/>
          </p:cNvPicPr>
          <p:nvPr/>
        </p:nvPicPr>
        <p:blipFill>
          <a:blip r:embed="rId2"/>
          <a:stretch>
            <a:fillRect/>
          </a:stretch>
        </p:blipFill>
        <p:spPr>
          <a:xfrm>
            <a:off x="2057400" y="2819400"/>
            <a:ext cx="4876800" cy="1677360"/>
          </a:xfrm>
          <a:prstGeom prst="rect">
            <a:avLst/>
          </a:prstGeom>
        </p:spPr>
      </p:pic>
    </p:spTree>
    <p:extLst>
      <p:ext uri="{BB962C8B-B14F-4D97-AF65-F5344CB8AC3E}">
        <p14:creationId xmlns:p14="http://schemas.microsoft.com/office/powerpoint/2010/main" val="21155727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p:txBody>
          <a:bodyPr/>
          <a:lstStyle/>
          <a:p>
            <a:r>
              <a:rPr lang="en-US" altLang="en-US" smtClean="0"/>
              <a:t>Digital signature requirements</a:t>
            </a:r>
          </a:p>
        </p:txBody>
      </p:sp>
      <p:sp>
        <p:nvSpPr>
          <p:cNvPr id="211971" name="Rectangle 3"/>
          <p:cNvSpPr>
            <a:spLocks noGrp="1" noChangeArrowheads="1"/>
          </p:cNvSpPr>
          <p:nvPr>
            <p:ph type="body" idx="1"/>
          </p:nvPr>
        </p:nvSpPr>
        <p:spPr/>
        <p:txBody>
          <a:bodyPr>
            <a:normAutofit lnSpcReduction="10000"/>
          </a:bodyPr>
          <a:lstStyle/>
          <a:p>
            <a:r>
              <a:rPr lang="en-US" altLang="en-US" b="0" dirty="0" smtClean="0"/>
              <a:t>a) </a:t>
            </a:r>
            <a:r>
              <a:rPr lang="en-US" altLang="en-US" b="1" dirty="0" smtClean="0"/>
              <a:t>Authenticity</a:t>
            </a:r>
            <a:r>
              <a:rPr lang="en-US" altLang="en-US" b="0" dirty="0" smtClean="0"/>
              <a:t> - </a:t>
            </a:r>
            <a:r>
              <a:rPr lang="en-US" altLang="en-US" dirty="0" smtClean="0"/>
              <a:t>the signature must be authentic, i.e. belongs only to the signing user</a:t>
            </a:r>
          </a:p>
          <a:p>
            <a:r>
              <a:rPr lang="en-US" altLang="en-US" dirty="0" smtClean="0"/>
              <a:t>b)	</a:t>
            </a:r>
            <a:r>
              <a:rPr lang="en-US" altLang="en-US" b="1" dirty="0" smtClean="0"/>
              <a:t>Unforgeable</a:t>
            </a:r>
            <a:r>
              <a:rPr lang="en-US" altLang="en-US" dirty="0" smtClean="0"/>
              <a:t> - no other user can sign on behalf of the valid user, or forge his signature </a:t>
            </a:r>
          </a:p>
          <a:p>
            <a:r>
              <a:rPr lang="en-US" altLang="en-US" dirty="0" smtClean="0"/>
              <a:t>c)	</a:t>
            </a:r>
            <a:r>
              <a:rPr lang="en-US" altLang="en-US" b="1" dirty="0" smtClean="0"/>
              <a:t>Nonrepudiation</a:t>
            </a:r>
            <a:r>
              <a:rPr lang="en-US" altLang="en-US" dirty="0" smtClean="0"/>
              <a:t> - the signing user, once he has signed, cannot deny his signature. That is, it is impossible to claim that a certain message was “made up” by someone else and has the sender’s authentic signature.</a:t>
            </a:r>
          </a:p>
        </p:txBody>
      </p:sp>
    </p:spTree>
    <p:extLst>
      <p:ext uri="{BB962C8B-B14F-4D97-AF65-F5344CB8AC3E}">
        <p14:creationId xmlns:p14="http://schemas.microsoft.com/office/powerpoint/2010/main" val="19377724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0" hangingPunct="0">
              <a:spcBef>
                <a:spcPct val="0"/>
              </a:spcBef>
              <a:buFontTx/>
              <a:buNone/>
            </a:pPr>
            <a:fld id="{0F32083F-4E3B-4AE8-BE6F-CBC924083F09}" type="datetime1">
              <a:rPr lang="en-US" altLang="en-US" sz="1400" b="0" i="0" smtClean="0">
                <a:latin typeface="Times New Roman" pitchFamily="18" charset="0"/>
              </a:rPr>
              <a:pPr eaLnBrk="0" hangingPunct="0">
                <a:spcBef>
                  <a:spcPct val="0"/>
                </a:spcBef>
                <a:buFontTx/>
                <a:buNone/>
              </a:pPr>
              <a:t>9/14/2017</a:t>
            </a:fld>
            <a:endParaRPr lang="en-US" altLang="en-US" sz="1400" b="0" i="0" smtClean="0">
              <a:latin typeface="Times New Roman" pitchFamily="18" charset="0"/>
            </a:endParaRPr>
          </a:p>
        </p:txBody>
      </p:sp>
      <p:sp>
        <p:nvSpPr>
          <p:cNvPr id="17920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0" hangingPunct="0">
              <a:spcBef>
                <a:spcPct val="0"/>
              </a:spcBef>
              <a:buFontTx/>
              <a:buNone/>
            </a:pPr>
            <a:fld id="{94A284D3-EF9D-4483-B844-DEB4F60CC2B0}" type="slidenum">
              <a:rPr lang="en-US" altLang="en-US" sz="1400" b="0" i="0">
                <a:latin typeface="Times New Roman" pitchFamily="18" charset="0"/>
              </a:rPr>
              <a:pPr eaLnBrk="0" hangingPunct="0">
                <a:spcBef>
                  <a:spcPct val="0"/>
                </a:spcBef>
                <a:buFontTx/>
                <a:buNone/>
              </a:pPr>
              <a:t>6</a:t>
            </a:fld>
            <a:endParaRPr lang="en-US" altLang="en-US" sz="1400" b="0" i="0">
              <a:latin typeface="Times New Roman" pitchFamily="18" charset="0"/>
            </a:endParaRPr>
          </a:p>
        </p:txBody>
      </p:sp>
      <p:sp>
        <p:nvSpPr>
          <p:cNvPr id="179204" name="Rectangle 4"/>
          <p:cNvSpPr>
            <a:spLocks noChangeArrowheads="1"/>
          </p:cNvSpPr>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800" b="1" i="1">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a:spcBef>
                <a:spcPct val="0"/>
              </a:spcBef>
              <a:buFontTx/>
              <a:buNone/>
            </a:pPr>
            <a:r>
              <a:rPr lang="en-US" altLang="en-US" sz="4400" b="0" i="0">
                <a:solidFill>
                  <a:schemeClr val="tx2"/>
                </a:solidFill>
                <a:latin typeface="Times New Roman" pitchFamily="18" charset="0"/>
              </a:rPr>
              <a:t>Definitions</a:t>
            </a:r>
          </a:p>
        </p:txBody>
      </p:sp>
      <p:sp>
        <p:nvSpPr>
          <p:cNvPr id="179205" name="Rectangle 5"/>
          <p:cNvSpPr>
            <a:spLocks noChangeArrowheads="1"/>
          </p:cNvSpPr>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800" b="1" i="1">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nSpc>
                <a:spcPct val="90000"/>
              </a:lnSpc>
            </a:pPr>
            <a:r>
              <a:rPr lang="en-US" altLang="en-US" b="0" i="0">
                <a:solidFill>
                  <a:schemeClr val="accent2"/>
                </a:solidFill>
                <a:latin typeface="Times New Roman" pitchFamily="18" charset="0"/>
              </a:rPr>
              <a:t>Cryptography</a:t>
            </a:r>
            <a:r>
              <a:rPr lang="en-US" altLang="en-US" b="0" i="0">
                <a:latin typeface="Times New Roman" pitchFamily="18" charset="0"/>
              </a:rPr>
              <a:t> is the study of message concealment</a:t>
            </a:r>
          </a:p>
          <a:p>
            <a:pPr>
              <a:lnSpc>
                <a:spcPct val="90000"/>
              </a:lnSpc>
            </a:pPr>
            <a:r>
              <a:rPr lang="en-US" altLang="en-US" b="0" i="0">
                <a:solidFill>
                  <a:schemeClr val="accent2"/>
                </a:solidFill>
                <a:latin typeface="Times New Roman" pitchFamily="18" charset="0"/>
              </a:rPr>
              <a:t>Cryptanalysis</a:t>
            </a:r>
            <a:r>
              <a:rPr lang="en-US" altLang="en-US" b="0" i="0">
                <a:latin typeface="Times New Roman" pitchFamily="18" charset="0"/>
              </a:rPr>
              <a:t> is the study of how to discover the encrypted message. </a:t>
            </a:r>
          </a:p>
          <a:p>
            <a:pPr>
              <a:lnSpc>
                <a:spcPct val="90000"/>
              </a:lnSpc>
            </a:pPr>
            <a:r>
              <a:rPr lang="en-US" altLang="en-US" b="0" i="0">
                <a:solidFill>
                  <a:schemeClr val="accent2"/>
                </a:solidFill>
                <a:latin typeface="Times New Roman" pitchFamily="18" charset="0"/>
              </a:rPr>
              <a:t>Cryptology</a:t>
            </a:r>
            <a:r>
              <a:rPr lang="en-US" altLang="en-US" b="0" i="0">
                <a:latin typeface="Times New Roman" pitchFamily="18" charset="0"/>
              </a:rPr>
              <a:t> includes both </a:t>
            </a:r>
          </a:p>
          <a:p>
            <a:pPr>
              <a:lnSpc>
                <a:spcPct val="90000"/>
              </a:lnSpc>
            </a:pPr>
            <a:r>
              <a:rPr lang="en-US" altLang="en-US" b="0" i="0">
                <a:latin typeface="Times New Roman" pitchFamily="18" charset="0"/>
              </a:rPr>
              <a:t>Cryptanalysis is difficult and requires good mathematical knowledge, so you don’t see many hackers trying to break codes. The equivalent to hackers are now scientists employed by a government or organized crime.</a:t>
            </a:r>
          </a:p>
          <a:p>
            <a:pPr>
              <a:lnSpc>
                <a:spcPct val="90000"/>
              </a:lnSpc>
            </a:pPr>
            <a:endParaRPr lang="en-US" altLang="en-US" sz="3200" b="0" i="0">
              <a:latin typeface="Times New Roman" pitchFamily="18" charset="0"/>
            </a:endParaRPr>
          </a:p>
          <a:p>
            <a:pPr>
              <a:lnSpc>
                <a:spcPct val="90000"/>
              </a:lnSpc>
            </a:pPr>
            <a:endParaRPr lang="en-US" altLang="en-US" sz="3200" b="0" i="0">
              <a:latin typeface="Times New Roman" pitchFamily="18" charset="0"/>
            </a:endParaRPr>
          </a:p>
        </p:txBody>
      </p:sp>
    </p:spTree>
    <p:extLst>
      <p:ext uri="{BB962C8B-B14F-4D97-AF65-F5344CB8AC3E}">
        <p14:creationId xmlns:p14="http://schemas.microsoft.com/office/powerpoint/2010/main" val="167906483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0" hangingPunct="0">
              <a:spcBef>
                <a:spcPct val="0"/>
              </a:spcBef>
              <a:buFontTx/>
              <a:buNone/>
            </a:pPr>
            <a:fld id="{EA7CF988-C104-4713-BCEC-673548AED6A8}" type="datetime1">
              <a:rPr lang="en-US" altLang="en-US" sz="1400" b="0" i="0" smtClean="0">
                <a:latin typeface="Times New Roman" pitchFamily="18" charset="0"/>
              </a:rPr>
              <a:pPr eaLnBrk="0" hangingPunct="0">
                <a:spcBef>
                  <a:spcPct val="0"/>
                </a:spcBef>
                <a:buFontTx/>
                <a:buNone/>
              </a:pPr>
              <a:t>9/14/2017</a:t>
            </a:fld>
            <a:endParaRPr lang="en-US" altLang="en-US" sz="1400" b="0" i="0" smtClean="0">
              <a:latin typeface="Times New Roman" pitchFamily="18" charset="0"/>
            </a:endParaRPr>
          </a:p>
        </p:txBody>
      </p:sp>
      <p:sp>
        <p:nvSpPr>
          <p:cNvPr id="21299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0" hangingPunct="0">
              <a:spcBef>
                <a:spcPct val="0"/>
              </a:spcBef>
              <a:buFontTx/>
              <a:buNone/>
            </a:pPr>
            <a:fld id="{8E1B126F-6B76-4C81-99A2-44555827AEEC}" type="slidenum">
              <a:rPr lang="en-US" altLang="en-US" sz="1400" b="0" i="0">
                <a:latin typeface="Times New Roman" pitchFamily="18" charset="0"/>
              </a:rPr>
              <a:pPr eaLnBrk="0" hangingPunct="0">
                <a:spcBef>
                  <a:spcPct val="0"/>
                </a:spcBef>
                <a:buFontTx/>
                <a:buNone/>
              </a:pPr>
              <a:t>60</a:t>
            </a:fld>
            <a:endParaRPr lang="en-US" altLang="en-US" sz="1400" b="0" i="0">
              <a:latin typeface="Times New Roman" pitchFamily="18" charset="0"/>
            </a:endParaRPr>
          </a:p>
        </p:txBody>
      </p:sp>
      <p:sp>
        <p:nvSpPr>
          <p:cNvPr id="212996" name="Rectangle 2"/>
          <p:cNvSpPr>
            <a:spLocks noChangeArrowheads="1"/>
          </p:cNvSpPr>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800" b="1" i="1">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a:spcBef>
                <a:spcPct val="0"/>
              </a:spcBef>
              <a:buFontTx/>
              <a:buNone/>
            </a:pPr>
            <a:r>
              <a:rPr lang="en-US" altLang="en-US" sz="4400" b="0" i="0">
                <a:solidFill>
                  <a:schemeClr val="tx2"/>
                </a:solidFill>
                <a:latin typeface="Times New Roman" pitchFamily="18" charset="0"/>
              </a:rPr>
              <a:t>Digital signatures</a:t>
            </a:r>
          </a:p>
        </p:txBody>
      </p:sp>
      <p:sp>
        <p:nvSpPr>
          <p:cNvPr id="212997" name="Rectangle 3"/>
          <p:cNvSpPr>
            <a:spLocks noChangeArrowheads="1"/>
          </p:cNvSpPr>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800" b="1" i="1">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endParaRPr lang="en-US" altLang="en-US" sz="3200" b="0" i="0">
              <a:latin typeface="Times New Roman" pitchFamily="18" charset="0"/>
            </a:endParaRPr>
          </a:p>
          <a:p>
            <a:r>
              <a:rPr lang="en-US" altLang="en-US" sz="2000" b="0" i="0">
                <a:latin typeface="Times New Roman" pitchFamily="18" charset="0"/>
              </a:rPr>
              <a:t>PK algorithms have the property that the roles of the keys can be reversed; that is, D(E(M)) =  E(D(M)) = M. This is the basis for digital signatures. </a:t>
            </a:r>
          </a:p>
          <a:p>
            <a:r>
              <a:rPr lang="da-DK" altLang="en-US" sz="2000" b="0" i="0">
                <a:latin typeface="Times New Roman" pitchFamily="18" charset="0"/>
              </a:rPr>
              <a:t>The sender does: SIG = D private key(M)</a:t>
            </a:r>
          </a:p>
          <a:p>
            <a:r>
              <a:rPr lang="en-US" altLang="en-US" sz="2000" b="0" i="0">
                <a:latin typeface="Times New Roman" pitchFamily="18" charset="0"/>
              </a:rPr>
              <a:t>Now using E which is known, everybody can recover M. However, only the sender could have signed it, since only he knows the private key, that  is, the signature verification scheme is: </a:t>
            </a:r>
          </a:p>
          <a:p>
            <a:pPr>
              <a:buFontTx/>
              <a:buNone/>
            </a:pPr>
            <a:r>
              <a:rPr lang="en-US" altLang="en-US" sz="2000" b="0" i="0">
                <a:latin typeface="Times New Roman" pitchFamily="18" charset="0"/>
              </a:rPr>
              <a:t>      M =? E public key (SIG)</a:t>
            </a:r>
            <a:endParaRPr lang="en-US" altLang="en-US" sz="2000" i="0">
              <a:latin typeface="Times New Roman" pitchFamily="18" charset="0"/>
            </a:endParaRPr>
          </a:p>
          <a:p>
            <a:endParaRPr lang="en-US" altLang="en-US" sz="2000" b="0" i="0">
              <a:latin typeface="Times New Roman" pitchFamily="18" charset="0"/>
            </a:endParaRPr>
          </a:p>
          <a:p>
            <a:endParaRPr lang="en-US" altLang="en-US" sz="2000" b="0" i="0">
              <a:latin typeface="Times New Roman" pitchFamily="18" charset="0"/>
            </a:endParaRPr>
          </a:p>
        </p:txBody>
      </p:sp>
    </p:spTree>
    <p:extLst>
      <p:ext uri="{BB962C8B-B14F-4D97-AF65-F5344CB8AC3E}">
        <p14:creationId xmlns:p14="http://schemas.microsoft.com/office/powerpoint/2010/main" val="166011244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p:txBody>
          <a:bodyPr/>
          <a:lstStyle/>
          <a:p>
            <a:r>
              <a:rPr lang="en-US" altLang="en-US" smtClean="0"/>
              <a:t>Signature length</a:t>
            </a:r>
          </a:p>
        </p:txBody>
      </p:sp>
      <p:sp>
        <p:nvSpPr>
          <p:cNvPr id="214019" name="Rectangle 3"/>
          <p:cNvSpPr>
            <a:spLocks noGrp="1" noChangeArrowheads="1"/>
          </p:cNvSpPr>
          <p:nvPr>
            <p:ph type="body" idx="1"/>
          </p:nvPr>
        </p:nvSpPr>
        <p:spPr/>
        <p:txBody>
          <a:bodyPr/>
          <a:lstStyle/>
          <a:p>
            <a:pPr>
              <a:lnSpc>
                <a:spcPct val="80000"/>
              </a:lnSpc>
            </a:pPr>
            <a:r>
              <a:rPr lang="en-US" altLang="en-US" sz="2000" dirty="0" smtClean="0"/>
              <a:t>This all relies on the fact that its very hard to compute the private key from the publicly known public key. The simplicity and elegance of this signature scheme is obvious. However, it has two major disadvantages:</a:t>
            </a:r>
            <a:br>
              <a:rPr lang="en-US" altLang="en-US" sz="2000" dirty="0" smtClean="0"/>
            </a:br>
            <a:r>
              <a:rPr lang="en-US" altLang="en-US" sz="2000" dirty="0" smtClean="0"/>
              <a:t/>
            </a:r>
            <a:br>
              <a:rPr lang="en-US" altLang="en-US" sz="2000" dirty="0" smtClean="0"/>
            </a:br>
            <a:r>
              <a:rPr lang="en-US" altLang="en-US" sz="2000" dirty="0" smtClean="0"/>
              <a:t>    The signature is at least as long as the message itself, </a:t>
            </a:r>
          </a:p>
          <a:p>
            <a:pPr>
              <a:lnSpc>
                <a:spcPct val="80000"/>
              </a:lnSpc>
              <a:buFontTx/>
              <a:buNone/>
            </a:pPr>
            <a:r>
              <a:rPr lang="en-US" altLang="en-US" sz="2000" dirty="0" smtClean="0"/>
              <a:t>         which doubles the length of each signed message. The </a:t>
            </a:r>
          </a:p>
          <a:p>
            <a:pPr>
              <a:lnSpc>
                <a:spcPct val="80000"/>
              </a:lnSpc>
              <a:buFontTx/>
              <a:buNone/>
            </a:pPr>
            <a:r>
              <a:rPr lang="en-US" altLang="en-US" sz="2000" dirty="0" smtClean="0"/>
              <a:t>         reason is that both M and sig(M) are sent in a message.</a:t>
            </a:r>
          </a:p>
          <a:p>
            <a:pPr>
              <a:lnSpc>
                <a:spcPct val="80000"/>
              </a:lnSpc>
              <a:buFontTx/>
              <a:buNone/>
            </a:pPr>
            <a:endParaRPr lang="en-US" altLang="en-US" sz="2000" dirty="0" smtClean="0"/>
          </a:p>
          <a:p>
            <a:pPr>
              <a:lnSpc>
                <a:spcPct val="80000"/>
              </a:lnSpc>
              <a:buFontTx/>
              <a:buNone/>
            </a:pPr>
            <a:r>
              <a:rPr lang="en-US" altLang="en-US" sz="2000" dirty="0" smtClean="0"/>
              <a:t>         It is impossible to distinguish between the original </a:t>
            </a:r>
          </a:p>
          <a:p>
            <a:pPr>
              <a:lnSpc>
                <a:spcPct val="80000"/>
              </a:lnSpc>
              <a:buFontTx/>
              <a:buNone/>
            </a:pPr>
            <a:r>
              <a:rPr lang="en-US" altLang="en-US" sz="2000" dirty="0" smtClean="0"/>
              <a:t>         message and a copy of it; that is we are susceptible to </a:t>
            </a:r>
          </a:p>
          <a:p>
            <a:pPr>
              <a:lnSpc>
                <a:spcPct val="80000"/>
              </a:lnSpc>
              <a:buFontTx/>
              <a:buNone/>
            </a:pPr>
            <a:r>
              <a:rPr lang="en-US" altLang="en-US" sz="2000" dirty="0" smtClean="0"/>
              <a:t>         replays.</a:t>
            </a:r>
          </a:p>
          <a:p>
            <a:pPr>
              <a:lnSpc>
                <a:spcPct val="80000"/>
              </a:lnSpc>
              <a:buFontTx/>
              <a:buNone/>
            </a:pPr>
            <a:endParaRPr lang="en-US" altLang="en-US" sz="2000" dirty="0" smtClean="0"/>
          </a:p>
          <a:p>
            <a:pPr>
              <a:lnSpc>
                <a:spcPct val="80000"/>
              </a:lnSpc>
            </a:pPr>
            <a:r>
              <a:rPr lang="en-US" altLang="en-US" sz="2000" dirty="0" smtClean="0"/>
              <a:t>We next show how to overcome the first problem, the second is solved with the help of certificates or time-stamps.</a:t>
            </a:r>
          </a:p>
        </p:txBody>
      </p:sp>
    </p:spTree>
    <p:extLst>
      <p:ext uri="{BB962C8B-B14F-4D97-AF65-F5344CB8AC3E}">
        <p14:creationId xmlns:p14="http://schemas.microsoft.com/office/powerpoint/2010/main" val="69678849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ltLang="en-US" smtClean="0"/>
              <a:t>Reducing the length</a:t>
            </a:r>
          </a:p>
        </p:txBody>
      </p:sp>
      <p:sp>
        <p:nvSpPr>
          <p:cNvPr id="215043" name="Rectangle 3"/>
          <p:cNvSpPr>
            <a:spLocks noGrp="1" noChangeArrowheads="1"/>
          </p:cNvSpPr>
          <p:nvPr>
            <p:ph type="body" idx="1"/>
          </p:nvPr>
        </p:nvSpPr>
        <p:spPr/>
        <p:txBody>
          <a:bodyPr>
            <a:normAutofit/>
          </a:bodyPr>
          <a:lstStyle/>
          <a:p>
            <a:pPr>
              <a:lnSpc>
                <a:spcPct val="80000"/>
              </a:lnSpc>
            </a:pPr>
            <a:r>
              <a:rPr lang="en-US" altLang="en-US" sz="2000" dirty="0" smtClean="0"/>
              <a:t>The first problem is solved by the technique of hashing. Instead of signing the original message we sign a </a:t>
            </a:r>
            <a:r>
              <a:rPr lang="en-US" altLang="en-US" sz="2000" b="1" dirty="0" smtClean="0"/>
              <a:t>Digest</a:t>
            </a:r>
            <a:r>
              <a:rPr lang="en-US" altLang="en-US" sz="2000" dirty="0" smtClean="0"/>
              <a:t> of it which is obtained by hashing</a:t>
            </a:r>
          </a:p>
          <a:p>
            <a:pPr>
              <a:lnSpc>
                <a:spcPct val="80000"/>
              </a:lnSpc>
            </a:pPr>
            <a:r>
              <a:rPr lang="en-US" altLang="en-US" sz="2000" b="1" dirty="0" smtClean="0"/>
              <a:t>Hashing</a:t>
            </a:r>
            <a:r>
              <a:rPr lang="en-US" altLang="en-US" sz="2000" dirty="0" smtClean="0"/>
              <a:t> is a mapping from a large source space to a smaller target space, such that it is very difficult to find the source, by knowing the target. It is commonly used in database indexes and also in encrypting passwords. Obviously, a basic  requirement is that it is unlikely for two different messages to have the same hash. </a:t>
            </a:r>
          </a:p>
          <a:p>
            <a:pPr>
              <a:lnSpc>
                <a:spcPct val="80000"/>
              </a:lnSpc>
            </a:pPr>
            <a:r>
              <a:rPr lang="en-US" altLang="en-US" sz="2000" dirty="0" smtClean="0"/>
              <a:t>Hashing is usually performed with one of several well-known cryptographic hash functions. Such functions involve a complex combination of the bits of the original message which results with a much shorter non-invertible digest. </a:t>
            </a:r>
          </a:p>
          <a:p>
            <a:pPr>
              <a:lnSpc>
                <a:spcPct val="80000"/>
              </a:lnSpc>
            </a:pPr>
            <a:r>
              <a:rPr lang="en-US" altLang="en-US" sz="2000" dirty="0" smtClean="0"/>
              <a:t>Because of the complexity of the hash functions, even though it is not free of collisions, it is extremely difficult to find a "twin" from a given hash value, i.e. given K1 and its hash value  H(K1), its difficult to find another K2, </a:t>
            </a:r>
            <a:r>
              <a:rPr lang="en-US" altLang="en-US" sz="2000" dirty="0" err="1" smtClean="0"/>
              <a:t>s.t.</a:t>
            </a:r>
            <a:r>
              <a:rPr lang="en-US" altLang="en-US" sz="2000" dirty="0" smtClean="0"/>
              <a:t> H(K1) = H(K2).</a:t>
            </a:r>
          </a:p>
        </p:txBody>
      </p:sp>
    </p:spTree>
    <p:extLst>
      <p:ext uri="{BB962C8B-B14F-4D97-AF65-F5344CB8AC3E}">
        <p14:creationId xmlns:p14="http://schemas.microsoft.com/office/powerpoint/2010/main" val="96575528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Hash functions</a:t>
            </a:r>
            <a:endParaRPr lang="en-US" dirty="0"/>
          </a:p>
        </p:txBody>
      </p:sp>
      <p:sp>
        <p:nvSpPr>
          <p:cNvPr id="3" name="Content Placeholder 2"/>
          <p:cNvSpPr>
            <a:spLocks noGrp="1"/>
          </p:cNvSpPr>
          <p:nvPr>
            <p:ph idx="1"/>
          </p:nvPr>
        </p:nvSpPr>
        <p:spPr/>
        <p:txBody>
          <a:bodyPr>
            <a:noAutofit/>
          </a:bodyPr>
          <a:lstStyle/>
          <a:p>
            <a:r>
              <a:rPr lang="en-US" sz="1600" dirty="0"/>
              <a:t>There are several standard hashing functions. The best known ones are: MD4, MD5 and SHA. All of them rely on the following principles:</a:t>
            </a:r>
          </a:p>
          <a:p>
            <a:endParaRPr lang="en-US" sz="1600" dirty="0"/>
          </a:p>
          <a:p>
            <a:pPr lvl="0"/>
            <a:r>
              <a:rPr lang="en-US" sz="1600" dirty="0"/>
              <a:t>The message is divided into 16-word blocks. Each block generates 5 words H0… H4 using a complex computation using a series of 'ands', '</a:t>
            </a:r>
            <a:r>
              <a:rPr lang="en-US" sz="1600" dirty="0" err="1"/>
              <a:t>ors</a:t>
            </a:r>
            <a:r>
              <a:rPr lang="en-US" sz="1600" dirty="0"/>
              <a:t>', and '</a:t>
            </a:r>
            <a:r>
              <a:rPr lang="en-US" sz="1600" dirty="0" err="1"/>
              <a:t>xor</a:t>
            </a:r>
            <a:r>
              <a:rPr lang="en-US" sz="1600" dirty="0"/>
              <a:t>' with some given </a:t>
            </a:r>
            <a:r>
              <a:rPr lang="en-US" sz="1600" dirty="0" smtClean="0"/>
              <a:t>constants, </a:t>
            </a:r>
            <a:r>
              <a:rPr lang="en-US" sz="1600" dirty="0"/>
              <a:t>and the final five words are </a:t>
            </a:r>
            <a:r>
              <a:rPr lang="en-US" sz="1600" dirty="0" err="1"/>
              <a:t>xored</a:t>
            </a:r>
            <a:r>
              <a:rPr lang="en-US" sz="1600" dirty="0"/>
              <a:t> with the earlier group of five words. Overall we obtain a hash word of size 128 (MD5) or 160 bits (SHA).</a:t>
            </a:r>
            <a:br>
              <a:rPr lang="en-US" sz="1600" dirty="0"/>
            </a:br>
            <a:endParaRPr lang="en-US" sz="1600" dirty="0"/>
          </a:p>
          <a:p>
            <a:pPr lvl="0"/>
            <a:r>
              <a:rPr lang="en-US" sz="1600" dirty="0"/>
              <a:t>There is a very strong diffusion. And therefore the signature looks completely random. Also, because of the strong diffusion, even a change of one bit in the original message, will result with a completely different signature. This guarantees the use of such hashing for authenticating the messages (i.e. that nobody modified them even by 1 </a:t>
            </a:r>
            <a:r>
              <a:rPr lang="en-US" sz="1600" dirty="0" smtClean="0"/>
              <a:t>bit).</a:t>
            </a:r>
            <a:endParaRPr lang="en-US" sz="1600" dirty="0"/>
          </a:p>
          <a:p>
            <a:pPr marL="0" indent="0">
              <a:buNone/>
            </a:pPr>
            <a:endParaRPr lang="en-US" sz="1600" dirty="0"/>
          </a:p>
          <a:p>
            <a:r>
              <a:rPr lang="en-US" sz="1600" dirty="0"/>
              <a:t>The algorithm recommended by NIST is today a version of SHA called SHA-1. It has the advantage that input bits are used more often then they are in the other Hash functions like MD4.  (creates  more confusion). Thus it creates a more secure function although it is a bit slower.</a:t>
            </a:r>
          </a:p>
          <a:p>
            <a:endParaRPr lang="en-US" sz="1600" dirty="0"/>
          </a:p>
        </p:txBody>
      </p:sp>
    </p:spTree>
    <p:extLst>
      <p:ext uri="{BB962C8B-B14F-4D97-AF65-F5344CB8AC3E}">
        <p14:creationId xmlns:p14="http://schemas.microsoft.com/office/powerpoint/2010/main" val="38793184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b="1" dirty="0"/>
              <a:t>Digital Signature with Hashing </a:t>
            </a:r>
            <a:r>
              <a:rPr lang="en-US" sz="4000" dirty="0"/>
              <a:t/>
            </a:r>
            <a:br>
              <a:rPr lang="en-US" sz="4000" dirty="0"/>
            </a:br>
            <a:endParaRPr lang="en-US" dirty="0"/>
          </a:p>
        </p:txBody>
      </p:sp>
      <p:sp>
        <p:nvSpPr>
          <p:cNvPr id="3" name="Content Placeholder 2"/>
          <p:cNvSpPr>
            <a:spLocks noGrp="1"/>
          </p:cNvSpPr>
          <p:nvPr>
            <p:ph idx="1"/>
          </p:nvPr>
        </p:nvSpPr>
        <p:spPr/>
        <p:txBody>
          <a:bodyPr>
            <a:normAutofit fontScale="92500" lnSpcReduction="10000"/>
          </a:bodyPr>
          <a:lstStyle/>
          <a:p>
            <a:pPr marL="457200" lvl="1" indent="0">
              <a:buNone/>
            </a:pPr>
            <a:r>
              <a:rPr lang="en-US" b="1" dirty="0" smtClean="0"/>
              <a:t>Intent--</a:t>
            </a:r>
            <a:r>
              <a:rPr lang="en-US" dirty="0" smtClean="0"/>
              <a:t>Digital </a:t>
            </a:r>
            <a:r>
              <a:rPr lang="en-US" dirty="0"/>
              <a:t>Signature with Hashing allows a principal to prove that a message was originated from it. It also provides message integrity by indicating whether a message was altered during transmission. </a:t>
            </a:r>
            <a:endParaRPr lang="en-US" dirty="0" smtClean="0"/>
          </a:p>
          <a:p>
            <a:pPr marL="457200" lvl="1" indent="0">
              <a:buNone/>
            </a:pPr>
            <a:r>
              <a:rPr lang="en-US" b="1" dirty="0" smtClean="0"/>
              <a:t>Problem</a:t>
            </a:r>
            <a:r>
              <a:rPr lang="en-US" dirty="0" smtClean="0"/>
              <a:t>--In </a:t>
            </a:r>
            <a:r>
              <a:rPr lang="en-US" dirty="0"/>
              <a:t>many applications we need to verify the origin of a message (message authentication). Since an impostor may assume the identity of a principal, how do we verify that a message came from a particular principal? Also, messages that travel through insecure channels can be captured and modified by attackers. How do we know that the message/document that we are receiving has not been modified?</a:t>
            </a:r>
          </a:p>
          <a:p>
            <a:pPr marL="457200" lvl="1" indent="0">
              <a:buNone/>
            </a:pPr>
            <a:endParaRPr lang="en-US" dirty="0"/>
          </a:p>
          <a:p>
            <a:endParaRPr lang="en-US" dirty="0"/>
          </a:p>
        </p:txBody>
      </p:sp>
    </p:spTree>
    <p:extLst>
      <p:ext uri="{BB962C8B-B14F-4D97-AF65-F5344CB8AC3E}">
        <p14:creationId xmlns:p14="http://schemas.microsoft.com/office/powerpoint/2010/main" val="7628111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228600"/>
            <a:ext cx="6248400" cy="632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90069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2075" y="1919288"/>
            <a:ext cx="6419850" cy="301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dirty="0"/>
              <a:t>Sequence Diagram for </a:t>
            </a:r>
            <a:r>
              <a:rPr lang="en-US" dirty="0" smtClean="0"/>
              <a:t>UC: signing </a:t>
            </a:r>
            <a:r>
              <a:rPr lang="en-US" dirty="0"/>
              <a:t>a message</a:t>
            </a:r>
          </a:p>
        </p:txBody>
      </p:sp>
    </p:spTree>
    <p:extLst>
      <p:ext uri="{BB962C8B-B14F-4D97-AF65-F5344CB8AC3E}">
        <p14:creationId xmlns:p14="http://schemas.microsoft.com/office/powerpoint/2010/main" val="23476099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Sequence Diagram for </a:t>
            </a:r>
            <a:r>
              <a:rPr lang="en-US" dirty="0" smtClean="0"/>
              <a:t>UC: verifying </a:t>
            </a:r>
            <a:r>
              <a:rPr lang="en-US" dirty="0"/>
              <a:t>a signature</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9275" y="1914525"/>
            <a:ext cx="5505450" cy="302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96010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lstStyle/>
          <a:p>
            <a:r>
              <a:rPr lang="en-US" altLang="en-US" smtClean="0"/>
              <a:t>Certificates</a:t>
            </a:r>
          </a:p>
        </p:txBody>
      </p:sp>
      <p:sp>
        <p:nvSpPr>
          <p:cNvPr id="216067" name="Rectangle 3"/>
          <p:cNvSpPr>
            <a:spLocks noGrp="1" noChangeArrowheads="1"/>
          </p:cNvSpPr>
          <p:nvPr>
            <p:ph type="body" idx="1"/>
          </p:nvPr>
        </p:nvSpPr>
        <p:spPr/>
        <p:txBody>
          <a:bodyPr/>
          <a:lstStyle/>
          <a:p>
            <a:pPr marL="711200" indent="-711200">
              <a:lnSpc>
                <a:spcPct val="90000"/>
              </a:lnSpc>
            </a:pPr>
            <a:r>
              <a:rPr lang="en-US" altLang="en-US" sz="2000" dirty="0" smtClean="0"/>
              <a:t>To make sure that public keys are valid, and to prevent the "man in the Middle" attacks, one uses the notion of Certificates. Certificates use the following principles:</a:t>
            </a:r>
            <a:br>
              <a:rPr lang="en-US" altLang="en-US" sz="2000" dirty="0" smtClean="0"/>
            </a:br>
            <a:r>
              <a:rPr lang="en-US" altLang="en-US" sz="2000" dirty="0" smtClean="0"/>
              <a:t/>
            </a:r>
            <a:br>
              <a:rPr lang="en-US" altLang="en-US" sz="2000" dirty="0" smtClean="0"/>
            </a:br>
            <a:endParaRPr lang="en-US" altLang="en-US" sz="2000" b="0" dirty="0" smtClean="0"/>
          </a:p>
          <a:p>
            <a:pPr marL="711200" indent="-711200">
              <a:lnSpc>
                <a:spcPct val="90000"/>
              </a:lnSpc>
            </a:pPr>
            <a:r>
              <a:rPr lang="en-US" altLang="en-US" sz="2000" b="0" dirty="0" smtClean="0"/>
              <a:t>The public keys are normally registered with a </a:t>
            </a:r>
            <a:r>
              <a:rPr lang="en-US" altLang="en-US" sz="2000" b="1" dirty="0" smtClean="0"/>
              <a:t>certification authority </a:t>
            </a:r>
            <a:r>
              <a:rPr lang="en-US" altLang="en-US" sz="2000" b="0" dirty="0" smtClean="0"/>
              <a:t>(CA). This authority distributes </a:t>
            </a:r>
            <a:r>
              <a:rPr lang="en-US" altLang="en-US" sz="2000" dirty="0" smtClean="0"/>
              <a:t>certificates</a:t>
            </a:r>
            <a:r>
              <a:rPr lang="en-US" altLang="en-US" sz="2000" b="0" dirty="0" smtClean="0"/>
              <a:t>, which are public keys with the signature of the CA.</a:t>
            </a:r>
            <a:br>
              <a:rPr lang="en-US" altLang="en-US" sz="2000" b="0" dirty="0" smtClean="0"/>
            </a:br>
            <a:r>
              <a:rPr lang="en-US" altLang="en-US" sz="2000" b="0" dirty="0" smtClean="0"/>
              <a:t/>
            </a:r>
            <a:br>
              <a:rPr lang="en-US" altLang="en-US" sz="2000" b="0" dirty="0" smtClean="0"/>
            </a:br>
            <a:endParaRPr lang="en-US" altLang="en-US" sz="2000" b="0" dirty="0" smtClean="0"/>
          </a:p>
          <a:p>
            <a:pPr marL="711200" indent="-711200">
              <a:lnSpc>
                <a:spcPct val="90000"/>
              </a:lnSpc>
            </a:pPr>
            <a:r>
              <a:rPr lang="en-US" altLang="en-US" sz="2000" b="0" dirty="0" smtClean="0"/>
              <a:t>There are </a:t>
            </a:r>
            <a:r>
              <a:rPr lang="en-US" altLang="en-US" sz="2000" b="1" dirty="0" smtClean="0"/>
              <a:t>authentication and attribute certificates</a:t>
            </a:r>
            <a:r>
              <a:rPr lang="en-US" altLang="en-US" sz="2000" b="0" dirty="0" smtClean="0"/>
              <a:t>. Attribute certificates assert that certain properties are true of the owner of some authentication certificate. Attribute certificates are also used in SSL and other protocols (see chapter 7).</a:t>
            </a:r>
          </a:p>
          <a:p>
            <a:pPr marL="711200" indent="-711200">
              <a:lnSpc>
                <a:spcPct val="90000"/>
              </a:lnSpc>
            </a:pPr>
            <a:endParaRPr lang="en-US" altLang="en-US" sz="2000" dirty="0" smtClean="0"/>
          </a:p>
        </p:txBody>
      </p:sp>
    </p:spTree>
    <p:extLst>
      <p:ext uri="{BB962C8B-B14F-4D97-AF65-F5344CB8AC3E}">
        <p14:creationId xmlns:p14="http://schemas.microsoft.com/office/powerpoint/2010/main" val="31762238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p:txBody>
          <a:bodyPr/>
          <a:lstStyle/>
          <a:p>
            <a:r>
              <a:rPr lang="en-US" altLang="en-US" smtClean="0"/>
              <a:t>Certificate contents</a:t>
            </a:r>
          </a:p>
        </p:txBody>
      </p:sp>
      <p:sp>
        <p:nvSpPr>
          <p:cNvPr id="217091" name="Rectangle 3"/>
          <p:cNvSpPr>
            <a:spLocks noGrp="1" noChangeArrowheads="1"/>
          </p:cNvSpPr>
          <p:nvPr>
            <p:ph type="body" idx="1"/>
          </p:nvPr>
        </p:nvSpPr>
        <p:spPr/>
        <p:txBody>
          <a:bodyPr/>
          <a:lstStyle/>
          <a:p>
            <a:pPr marL="711200" indent="-711200">
              <a:lnSpc>
                <a:spcPct val="80000"/>
              </a:lnSpc>
            </a:pPr>
            <a:r>
              <a:rPr lang="en-US" altLang="en-US" sz="2400" smtClean="0"/>
              <a:t>Version</a:t>
            </a:r>
            <a:r>
              <a:rPr lang="en-US" altLang="en-US" sz="2400" b="0" smtClean="0"/>
              <a:t> – which version of the standard</a:t>
            </a:r>
          </a:p>
          <a:p>
            <a:pPr marL="711200" indent="-711200">
              <a:lnSpc>
                <a:spcPct val="80000"/>
              </a:lnSpc>
            </a:pPr>
            <a:r>
              <a:rPr lang="en-US" altLang="en-US" sz="2400" smtClean="0"/>
              <a:t>Serial number</a:t>
            </a:r>
            <a:r>
              <a:rPr lang="en-US" altLang="en-US" sz="2400" b="0" smtClean="0"/>
              <a:t> – unique, used for Revocation</a:t>
            </a:r>
          </a:p>
          <a:p>
            <a:pPr marL="711200" indent="-711200">
              <a:lnSpc>
                <a:spcPct val="80000"/>
              </a:lnSpc>
            </a:pPr>
            <a:r>
              <a:rPr lang="en-US" altLang="en-US" sz="2400" smtClean="0"/>
              <a:t>Algorithm Id</a:t>
            </a:r>
            <a:r>
              <a:rPr lang="en-US" altLang="en-US" sz="2400" b="0" smtClean="0"/>
              <a:t> – which algorithm is used for the signature</a:t>
            </a:r>
          </a:p>
          <a:p>
            <a:pPr marL="711200" indent="-711200">
              <a:lnSpc>
                <a:spcPct val="80000"/>
              </a:lnSpc>
            </a:pPr>
            <a:r>
              <a:rPr lang="en-US" altLang="en-US" sz="2400" smtClean="0"/>
              <a:t>Issuer</a:t>
            </a:r>
            <a:r>
              <a:rPr lang="en-US" altLang="en-US" sz="2400" b="0" smtClean="0"/>
              <a:t> – the CA issuing the certificate</a:t>
            </a:r>
          </a:p>
          <a:p>
            <a:pPr marL="711200" indent="-711200">
              <a:lnSpc>
                <a:spcPct val="80000"/>
              </a:lnSpc>
            </a:pPr>
            <a:r>
              <a:rPr lang="en-US" altLang="en-US" sz="2400" smtClean="0"/>
              <a:t>Period of validity</a:t>
            </a:r>
            <a:endParaRPr lang="en-US" altLang="en-US" sz="2400" b="0" smtClean="0"/>
          </a:p>
          <a:p>
            <a:pPr marL="711200" indent="-711200">
              <a:lnSpc>
                <a:spcPct val="80000"/>
              </a:lnSpc>
            </a:pPr>
            <a:r>
              <a:rPr lang="en-US" altLang="en-US" sz="2400" smtClean="0"/>
              <a:t>The subject</a:t>
            </a:r>
            <a:r>
              <a:rPr lang="en-US" altLang="en-US" sz="2400" b="0" smtClean="0"/>
              <a:t> – attributes describing the subject (name, position, etc.)</a:t>
            </a:r>
          </a:p>
          <a:p>
            <a:pPr marL="711200" indent="-711200">
              <a:lnSpc>
                <a:spcPct val="80000"/>
              </a:lnSpc>
            </a:pPr>
            <a:r>
              <a:rPr lang="en-US" altLang="en-US" sz="2400" smtClean="0"/>
              <a:t>Public key</a:t>
            </a:r>
            <a:r>
              <a:rPr lang="en-US" altLang="en-US" sz="2400" b="0" smtClean="0"/>
              <a:t> – of the subject</a:t>
            </a:r>
          </a:p>
          <a:p>
            <a:pPr marL="711200" indent="-711200">
              <a:lnSpc>
                <a:spcPct val="80000"/>
              </a:lnSpc>
            </a:pPr>
            <a:r>
              <a:rPr lang="en-US" altLang="en-US" sz="2400" smtClean="0"/>
              <a:t>Signature</a:t>
            </a:r>
            <a:r>
              <a:rPr lang="en-US" altLang="en-US" sz="2400" b="0" smtClean="0"/>
              <a:t> – of the above by the private key of the CA</a:t>
            </a:r>
          </a:p>
          <a:p>
            <a:pPr marL="711200" indent="-711200">
              <a:lnSpc>
                <a:spcPct val="80000"/>
              </a:lnSpc>
              <a:buFontTx/>
              <a:buNone/>
            </a:pPr>
            <a:r>
              <a:rPr lang="en-US" altLang="en-US" sz="2400" smtClean="0"/>
              <a:t> </a:t>
            </a:r>
          </a:p>
        </p:txBody>
      </p:sp>
    </p:spTree>
    <p:extLst>
      <p:ext uri="{BB962C8B-B14F-4D97-AF65-F5344CB8AC3E}">
        <p14:creationId xmlns:p14="http://schemas.microsoft.com/office/powerpoint/2010/main" val="15986455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0" hangingPunct="0">
              <a:spcBef>
                <a:spcPct val="0"/>
              </a:spcBef>
              <a:buFontTx/>
              <a:buNone/>
            </a:pPr>
            <a:fld id="{56C76992-09EA-493A-BEFC-82E47A5D81E9}" type="datetime1">
              <a:rPr lang="en-US" altLang="en-US" sz="1400" b="0" i="0" smtClean="0">
                <a:latin typeface="Times New Roman" pitchFamily="18" charset="0"/>
              </a:rPr>
              <a:pPr eaLnBrk="0" hangingPunct="0">
                <a:spcBef>
                  <a:spcPct val="0"/>
                </a:spcBef>
                <a:buFontTx/>
                <a:buNone/>
              </a:pPr>
              <a:t>9/14/2017</a:t>
            </a:fld>
            <a:endParaRPr lang="en-US" altLang="en-US" sz="1400" b="0" i="0" smtClean="0">
              <a:latin typeface="Times New Roman" pitchFamily="18" charset="0"/>
            </a:endParaRPr>
          </a:p>
        </p:txBody>
      </p:sp>
      <p:sp>
        <p:nvSpPr>
          <p:cNvPr id="18022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0" hangingPunct="0">
              <a:spcBef>
                <a:spcPct val="0"/>
              </a:spcBef>
              <a:buFontTx/>
              <a:buNone/>
            </a:pPr>
            <a:fld id="{5A0D76A1-7469-4813-AD14-08A31CA46FA2}" type="slidenum">
              <a:rPr lang="en-US" altLang="en-US" sz="1400" b="0" i="0">
                <a:latin typeface="Times New Roman" pitchFamily="18" charset="0"/>
              </a:rPr>
              <a:pPr eaLnBrk="0" hangingPunct="0">
                <a:spcBef>
                  <a:spcPct val="0"/>
                </a:spcBef>
                <a:buFontTx/>
                <a:buNone/>
              </a:pPr>
              <a:t>7</a:t>
            </a:fld>
            <a:endParaRPr lang="en-US" altLang="en-US" sz="1400" b="0" i="0">
              <a:latin typeface="Times New Roman" pitchFamily="18" charset="0"/>
            </a:endParaRPr>
          </a:p>
        </p:txBody>
      </p:sp>
      <p:sp>
        <p:nvSpPr>
          <p:cNvPr id="180228" name="Rectangle 1026"/>
          <p:cNvSpPr>
            <a:spLocks noGrp="1" noChangeArrowheads="1"/>
          </p:cNvSpPr>
          <p:nvPr>
            <p:ph type="title" idx="4294967295"/>
          </p:nvPr>
        </p:nvSpPr>
        <p:spPr/>
        <p:txBody>
          <a:bodyPr/>
          <a:lstStyle/>
          <a:p>
            <a:pPr eaLnBrk="1" hangingPunct="1"/>
            <a:r>
              <a:rPr lang="en-US" altLang="en-US" dirty="0" smtClean="0"/>
              <a:t>Cryptography uses</a:t>
            </a:r>
          </a:p>
        </p:txBody>
      </p:sp>
      <p:sp>
        <p:nvSpPr>
          <p:cNvPr id="180229" name="Rectangle 1027"/>
          <p:cNvSpPr>
            <a:spLocks noGrp="1" noChangeArrowheads="1"/>
          </p:cNvSpPr>
          <p:nvPr>
            <p:ph type="body" idx="4294967295"/>
          </p:nvPr>
        </p:nvSpPr>
        <p:spPr/>
        <p:txBody>
          <a:bodyPr/>
          <a:lstStyle/>
          <a:p>
            <a:pPr eaLnBrk="1" hangingPunct="1"/>
            <a:r>
              <a:rPr lang="en-US" altLang="en-US" sz="2400" b="1" dirty="0" smtClean="0"/>
              <a:t>Authentication</a:t>
            </a:r>
            <a:r>
              <a:rPr lang="en-US" altLang="en-US" sz="2400" dirty="0" smtClean="0"/>
              <a:t>—Can authenticate the identity of users, transactions, and systems.</a:t>
            </a:r>
          </a:p>
          <a:p>
            <a:pPr eaLnBrk="1" hangingPunct="1"/>
            <a:r>
              <a:rPr lang="en-US" altLang="en-US" sz="2400" b="1" dirty="0" smtClean="0"/>
              <a:t>Protection of messages</a:t>
            </a:r>
            <a:r>
              <a:rPr lang="en-US" altLang="en-US" sz="2400" dirty="0" smtClean="0"/>
              <a:t>—Can protect the secrecy of a message and prevent illegal modification. Cannot protect against destruction of the message.  </a:t>
            </a:r>
          </a:p>
          <a:p>
            <a:pPr eaLnBrk="1" hangingPunct="1"/>
            <a:r>
              <a:rPr lang="en-US" altLang="en-US" sz="2400" b="1" dirty="0" smtClean="0"/>
              <a:t>Protection of software and data</a:t>
            </a:r>
            <a:r>
              <a:rPr lang="en-US" altLang="en-US" sz="2400" dirty="0" smtClean="0"/>
              <a:t>—Can protect the confidentiality of them although not avoid their destruction. For example, passwords and keys can be encrypted.</a:t>
            </a:r>
            <a:endParaRPr lang="en-US" altLang="en-US" sz="2000" dirty="0" smtClean="0"/>
          </a:p>
        </p:txBody>
      </p:sp>
    </p:spTree>
    <p:extLst>
      <p:ext uri="{BB962C8B-B14F-4D97-AF65-F5344CB8AC3E}">
        <p14:creationId xmlns:p14="http://schemas.microsoft.com/office/powerpoint/2010/main" val="316128805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0" hangingPunct="0">
              <a:spcBef>
                <a:spcPct val="0"/>
              </a:spcBef>
              <a:buFontTx/>
              <a:buNone/>
            </a:pPr>
            <a:fld id="{0E3A8B6E-FBEF-4029-87EA-0314463EAE00}" type="datetime1">
              <a:rPr lang="en-US" altLang="en-US" sz="1400" b="0" i="0" smtClean="0">
                <a:latin typeface="Times New Roman" pitchFamily="18" charset="0"/>
              </a:rPr>
              <a:pPr eaLnBrk="0" hangingPunct="0">
                <a:spcBef>
                  <a:spcPct val="0"/>
                </a:spcBef>
                <a:buFontTx/>
                <a:buNone/>
              </a:pPr>
              <a:t>9/14/2017</a:t>
            </a:fld>
            <a:endParaRPr lang="en-US" altLang="en-US" sz="1400" b="0" i="0" smtClean="0">
              <a:latin typeface="Times New Roman" pitchFamily="18" charset="0"/>
            </a:endParaRPr>
          </a:p>
        </p:txBody>
      </p:sp>
      <p:sp>
        <p:nvSpPr>
          <p:cNvPr id="21811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0" hangingPunct="0">
              <a:spcBef>
                <a:spcPct val="0"/>
              </a:spcBef>
              <a:buFontTx/>
              <a:buNone/>
            </a:pPr>
            <a:fld id="{F471A5DF-FAB0-46EC-833A-0797EF9132B1}" type="slidenum">
              <a:rPr lang="en-US" altLang="en-US" sz="1400" b="0" i="0">
                <a:latin typeface="Times New Roman" pitchFamily="18" charset="0"/>
              </a:rPr>
              <a:pPr eaLnBrk="0" hangingPunct="0">
                <a:spcBef>
                  <a:spcPct val="0"/>
                </a:spcBef>
                <a:buFontTx/>
                <a:buNone/>
              </a:pPr>
              <a:t>70</a:t>
            </a:fld>
            <a:endParaRPr lang="en-US" altLang="en-US" sz="1400" b="0" i="0">
              <a:latin typeface="Times New Roman" pitchFamily="18" charset="0"/>
            </a:endParaRPr>
          </a:p>
        </p:txBody>
      </p:sp>
      <p:sp>
        <p:nvSpPr>
          <p:cNvPr id="218116" name="Rectangle 2"/>
          <p:cNvSpPr>
            <a:spLocks noGrp="1" noChangeArrowheads="1"/>
          </p:cNvSpPr>
          <p:nvPr>
            <p:ph type="title" idx="4294967295"/>
          </p:nvPr>
        </p:nvSpPr>
        <p:spPr/>
        <p:txBody>
          <a:bodyPr/>
          <a:lstStyle/>
          <a:p>
            <a:pPr eaLnBrk="1" hangingPunct="1"/>
            <a:r>
              <a:rPr lang="en-US" altLang="en-US" smtClean="0"/>
              <a:t>Products</a:t>
            </a:r>
          </a:p>
        </p:txBody>
      </p:sp>
      <p:sp>
        <p:nvSpPr>
          <p:cNvPr id="218117" name="Rectangle 3"/>
          <p:cNvSpPr>
            <a:spLocks noGrp="1" noChangeArrowheads="1"/>
          </p:cNvSpPr>
          <p:nvPr>
            <p:ph type="body" idx="4294967295"/>
          </p:nvPr>
        </p:nvSpPr>
        <p:spPr/>
        <p:txBody>
          <a:bodyPr/>
          <a:lstStyle/>
          <a:p>
            <a:pPr eaLnBrk="1" hangingPunct="1"/>
            <a:r>
              <a:rPr lang="en-US" altLang="en-US" sz="2400" dirty="0" smtClean="0"/>
              <a:t>Java incorporates in its Java 2 version the Java Cryptography Architecture (JCA), that includes several classes implementing PK functions for authentication, digital signatures, and message integrity</a:t>
            </a:r>
          </a:p>
          <a:p>
            <a:pPr eaLnBrk="1" hangingPunct="1"/>
            <a:r>
              <a:rPr lang="en-US" altLang="en-US" sz="2400" dirty="0" smtClean="0">
                <a:cs typeface="Times New Roman" pitchFamily="18" charset="0"/>
              </a:rPr>
              <a:t>The JCA is complemented by the Java Cryptography Extension (JCE), which includes cipher-based encryption (including DES, triple DES, Blowfish, and others)</a:t>
            </a:r>
            <a:r>
              <a:rPr lang="en-US" altLang="en-US" sz="2400" dirty="0" smtClean="0"/>
              <a:t> </a:t>
            </a:r>
          </a:p>
          <a:p>
            <a:pPr lvl="0"/>
            <a:r>
              <a:rPr lang="en-US" sz="2400" dirty="0"/>
              <a:t>.NET also has a complete set of cryptographic functions. Figure </a:t>
            </a:r>
            <a:r>
              <a:rPr lang="en-US" sz="2400" dirty="0" smtClean="0"/>
              <a:t>3.16 </a:t>
            </a:r>
            <a:r>
              <a:rPr lang="en-US" sz="2400" dirty="0"/>
              <a:t>shows the class structure of their symmetric algorithms; they also have classes for asymmetric cryptography.</a:t>
            </a:r>
          </a:p>
          <a:p>
            <a:pPr eaLnBrk="1" hangingPunct="1"/>
            <a:endParaRPr lang="en-US" altLang="en-US" sz="2400" dirty="0" smtClean="0"/>
          </a:p>
          <a:p>
            <a:pPr eaLnBrk="1" hangingPunct="1"/>
            <a:endParaRPr lang="en-US" altLang="en-US" sz="2400" dirty="0" smtClean="0"/>
          </a:p>
        </p:txBody>
      </p:sp>
    </p:spTree>
    <p:extLst>
      <p:ext uri="{BB962C8B-B14F-4D97-AF65-F5344CB8AC3E}">
        <p14:creationId xmlns:p14="http://schemas.microsoft.com/office/powerpoint/2010/main" val="181796543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13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981200"/>
            <a:ext cx="5867400" cy="339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139" name="Rectangle 6"/>
          <p:cNvSpPr>
            <a:spLocks noGrp="1" noChangeArrowheads="1"/>
          </p:cNvSpPr>
          <p:nvPr>
            <p:ph type="title"/>
          </p:nvPr>
        </p:nvSpPr>
        <p:spPr/>
        <p:txBody>
          <a:bodyPr/>
          <a:lstStyle/>
          <a:p>
            <a:r>
              <a:rPr lang="en-US" altLang="en-US" smtClean="0"/>
              <a:t>.NET crypto classes</a:t>
            </a:r>
          </a:p>
        </p:txBody>
      </p:sp>
    </p:spTree>
    <p:extLst>
      <p:ext uri="{BB962C8B-B14F-4D97-AF65-F5344CB8AC3E}">
        <p14:creationId xmlns:p14="http://schemas.microsoft.com/office/powerpoint/2010/main" val="385901120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0" hangingPunct="0">
              <a:spcBef>
                <a:spcPct val="0"/>
              </a:spcBef>
              <a:buFontTx/>
              <a:buNone/>
            </a:pPr>
            <a:fld id="{96CCC5D1-4235-4933-A40C-8865CCA236EB}" type="datetime1">
              <a:rPr lang="en-US" altLang="en-US" sz="1400" b="0" i="0" smtClean="0">
                <a:latin typeface="Times New Roman" pitchFamily="18" charset="0"/>
              </a:rPr>
              <a:pPr eaLnBrk="0" hangingPunct="0">
                <a:spcBef>
                  <a:spcPct val="0"/>
                </a:spcBef>
                <a:buFontTx/>
                <a:buNone/>
              </a:pPr>
              <a:t>9/14/2017</a:t>
            </a:fld>
            <a:endParaRPr lang="en-US" altLang="en-US" sz="1400" b="0" i="0" smtClean="0">
              <a:latin typeface="Times New Roman" pitchFamily="18" charset="0"/>
            </a:endParaRPr>
          </a:p>
        </p:txBody>
      </p:sp>
      <p:sp>
        <p:nvSpPr>
          <p:cNvPr id="22323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0" hangingPunct="0">
              <a:spcBef>
                <a:spcPct val="0"/>
              </a:spcBef>
              <a:buFontTx/>
              <a:buNone/>
            </a:pPr>
            <a:fld id="{155BE7BC-B170-4232-85B3-9D368E2F2A82}" type="slidenum">
              <a:rPr lang="en-US" altLang="en-US" sz="1400" b="0" i="0">
                <a:latin typeface="Times New Roman" pitchFamily="18" charset="0"/>
              </a:rPr>
              <a:pPr eaLnBrk="0" hangingPunct="0">
                <a:spcBef>
                  <a:spcPct val="0"/>
                </a:spcBef>
                <a:buFontTx/>
                <a:buNone/>
              </a:pPr>
              <a:t>72</a:t>
            </a:fld>
            <a:endParaRPr lang="en-US" altLang="en-US" sz="1400" b="0" i="0">
              <a:latin typeface="Times New Roman" pitchFamily="18" charset="0"/>
            </a:endParaRPr>
          </a:p>
        </p:txBody>
      </p:sp>
      <p:sp>
        <p:nvSpPr>
          <p:cNvPr id="223236" name="Rectangle 1026"/>
          <p:cNvSpPr>
            <a:spLocks noGrp="1" noChangeArrowheads="1"/>
          </p:cNvSpPr>
          <p:nvPr>
            <p:ph type="title" idx="4294967295"/>
          </p:nvPr>
        </p:nvSpPr>
        <p:spPr/>
        <p:txBody>
          <a:bodyPr/>
          <a:lstStyle/>
          <a:p>
            <a:pPr eaLnBrk="1" hangingPunct="1"/>
            <a:r>
              <a:rPr lang="en-US" altLang="en-US" smtClean="0"/>
              <a:t>Evaluation </a:t>
            </a:r>
          </a:p>
        </p:txBody>
      </p:sp>
      <p:sp>
        <p:nvSpPr>
          <p:cNvPr id="223237" name="Rectangle 1027"/>
          <p:cNvSpPr>
            <a:spLocks noGrp="1" noChangeArrowheads="1"/>
          </p:cNvSpPr>
          <p:nvPr>
            <p:ph type="body" idx="4294967295"/>
          </p:nvPr>
        </p:nvSpPr>
        <p:spPr/>
        <p:txBody>
          <a:bodyPr/>
          <a:lstStyle/>
          <a:p>
            <a:pPr eaLnBrk="1" hangingPunct="1"/>
            <a:r>
              <a:rPr lang="en-US" altLang="en-US" sz="2400" dirty="0" smtClean="0"/>
              <a:t>It is not possible to prove superiority of PK or symmetric algorithms, neither is inherently more secure. </a:t>
            </a:r>
          </a:p>
          <a:p>
            <a:pPr eaLnBrk="1" hangingPunct="1"/>
            <a:r>
              <a:rPr lang="en-US" altLang="en-US" sz="2400" dirty="0" smtClean="0"/>
              <a:t>Symmetric systems can be made more secure by expanding the size of the key, but this is not possible in PK systems. </a:t>
            </a:r>
          </a:p>
          <a:p>
            <a:pPr eaLnBrk="1" hangingPunct="1"/>
            <a:r>
              <a:rPr lang="en-US" altLang="en-US" sz="2400" dirty="0" smtClean="0"/>
              <a:t>PK systems are used mostly for key management and digital signatures, while symmetric ciphers are used for secure message communication.</a:t>
            </a:r>
          </a:p>
          <a:p>
            <a:pPr eaLnBrk="1" hangingPunct="1"/>
            <a:r>
              <a:rPr lang="en-US" altLang="en-US" sz="2400" dirty="0" smtClean="0"/>
              <a:t>Steganography is useful for multimedia systems security</a:t>
            </a:r>
          </a:p>
          <a:p>
            <a:pPr eaLnBrk="1" hangingPunct="1"/>
            <a:endParaRPr lang="en-US" altLang="en-US" sz="2400" dirty="0" smtClean="0"/>
          </a:p>
        </p:txBody>
      </p:sp>
    </p:spTree>
    <p:extLst>
      <p:ext uri="{BB962C8B-B14F-4D97-AF65-F5344CB8AC3E}">
        <p14:creationId xmlns:p14="http://schemas.microsoft.com/office/powerpoint/2010/main" val="243996291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p:txBody>
          <a:bodyPr/>
          <a:lstStyle/>
          <a:p>
            <a:r>
              <a:rPr lang="en-US" altLang="en-US" smtClean="0"/>
              <a:t>Steganography</a:t>
            </a:r>
          </a:p>
        </p:txBody>
      </p:sp>
      <p:sp>
        <p:nvSpPr>
          <p:cNvPr id="220163" name="Rectangle 3"/>
          <p:cNvSpPr>
            <a:spLocks noGrp="1" noChangeArrowheads="1"/>
          </p:cNvSpPr>
          <p:nvPr>
            <p:ph type="body" idx="1"/>
          </p:nvPr>
        </p:nvSpPr>
        <p:spPr/>
        <p:txBody>
          <a:bodyPr/>
          <a:lstStyle/>
          <a:p>
            <a:pPr>
              <a:lnSpc>
                <a:spcPct val="90000"/>
              </a:lnSpc>
            </a:pPr>
            <a:r>
              <a:rPr lang="en-US" altLang="en-US" sz="2000" smtClean="0"/>
              <a:t>It is the science of hiding information within other information such as text or images</a:t>
            </a:r>
          </a:p>
          <a:p>
            <a:pPr>
              <a:lnSpc>
                <a:spcPct val="90000"/>
              </a:lnSpc>
            </a:pPr>
            <a:r>
              <a:rPr lang="en-US" altLang="en-US" sz="2000" smtClean="0"/>
              <a:t>Steganography dates back to ancient Greece, where common practices consisted of etching messages in wooden tablets and covering them with wax, and tattooing a shaved messenger's head, letting his hair grow back, then shaving it again when he arrived at his contact point</a:t>
            </a:r>
          </a:p>
          <a:p>
            <a:pPr>
              <a:lnSpc>
                <a:spcPct val="90000"/>
              </a:lnSpc>
            </a:pPr>
            <a:r>
              <a:rPr lang="en-US" altLang="en-US" sz="2000" smtClean="0"/>
              <a:t>For example, a watermark "hides" an image on a piece of paper. If you look at most paper currency at a low angle or if you hold it up to a bright light, you can see a ghostly image in the paper. When you look at the currency straight on in normal light, you cannot see the image. Because this example is so easy to understand, steganography is often called "watermarking." Watermarking is a common technique to prevent forgery or illegal copying. </a:t>
            </a:r>
          </a:p>
        </p:txBody>
      </p:sp>
    </p:spTree>
    <p:extLst>
      <p:ext uri="{BB962C8B-B14F-4D97-AF65-F5344CB8AC3E}">
        <p14:creationId xmlns:p14="http://schemas.microsoft.com/office/powerpoint/2010/main" val="36389856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r>
              <a:rPr lang="en-US" altLang="en-US" dirty="0" smtClean="0"/>
              <a:t>Implementation</a:t>
            </a:r>
          </a:p>
        </p:txBody>
      </p:sp>
      <p:sp>
        <p:nvSpPr>
          <p:cNvPr id="221187" name="Rectangle 3"/>
          <p:cNvSpPr>
            <a:spLocks noGrp="1" noChangeArrowheads="1"/>
          </p:cNvSpPr>
          <p:nvPr>
            <p:ph type="body" idx="1"/>
          </p:nvPr>
        </p:nvSpPr>
        <p:spPr/>
        <p:txBody>
          <a:bodyPr/>
          <a:lstStyle/>
          <a:p>
            <a:pPr>
              <a:lnSpc>
                <a:spcPct val="80000"/>
              </a:lnSpc>
            </a:pPr>
            <a:r>
              <a:rPr lang="en-US" altLang="en-US" sz="1800" smtClean="0"/>
              <a:t>Today steganography is often used to hide copyright information in an image, movie, or audio file</a:t>
            </a:r>
          </a:p>
          <a:p>
            <a:pPr>
              <a:lnSpc>
                <a:spcPct val="80000"/>
              </a:lnSpc>
            </a:pPr>
            <a:r>
              <a:rPr lang="en-US" altLang="en-US" sz="1800" smtClean="0"/>
              <a:t>The information is carefully encrypted and hidden so you cannot easily find it. At any point though, the original author may prove the originality of the document or image by extracting the hidden copyright information</a:t>
            </a:r>
          </a:p>
          <a:p>
            <a:pPr>
              <a:lnSpc>
                <a:spcPct val="80000"/>
              </a:lnSpc>
            </a:pPr>
            <a:r>
              <a:rPr lang="en-US" altLang="en-US" sz="1800" smtClean="0"/>
              <a:t>A common technique is to use redundant less significant bits in an image representation; for example, in the least significant bits of pseudo-randomly selected pixels</a:t>
            </a:r>
          </a:p>
          <a:p>
            <a:pPr>
              <a:lnSpc>
                <a:spcPct val="80000"/>
              </a:lnSpc>
            </a:pPr>
            <a:r>
              <a:rPr lang="en-US" altLang="en-US" sz="1800" smtClean="0"/>
              <a:t>In DVD movies or software programs, it is common to use the concept of "Easter eggs". In the context of software, an Easter Egg is a hidden feature or novelty that the programmers have put in their software. In general, it is any hidden, entertaining thing that a creator hides in their creation only for their own personal reasons. This can be anything from a hidden list of the developers, to hidden commands, to jokes, to funny animations.</a:t>
            </a:r>
          </a:p>
        </p:txBody>
      </p:sp>
    </p:spTree>
    <p:extLst>
      <p:ext uri="{BB962C8B-B14F-4D97-AF65-F5344CB8AC3E}">
        <p14:creationId xmlns:p14="http://schemas.microsoft.com/office/powerpoint/2010/main" val="116856621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p:txBody>
          <a:bodyPr/>
          <a:lstStyle/>
          <a:p>
            <a:r>
              <a:rPr lang="en-US" altLang="en-US" dirty="0" smtClean="0"/>
              <a:t>Uses of steganography</a:t>
            </a:r>
          </a:p>
        </p:txBody>
      </p:sp>
      <p:sp>
        <p:nvSpPr>
          <p:cNvPr id="222211" name="Rectangle 3"/>
          <p:cNvSpPr>
            <a:spLocks noGrp="1" noChangeArrowheads="1"/>
          </p:cNvSpPr>
          <p:nvPr>
            <p:ph type="body" idx="1"/>
          </p:nvPr>
        </p:nvSpPr>
        <p:spPr/>
        <p:txBody>
          <a:bodyPr/>
          <a:lstStyle/>
          <a:p>
            <a:r>
              <a:rPr lang="en-US" altLang="en-US" sz="2400" b="1" dirty="0" smtClean="0"/>
              <a:t>Copyright protection </a:t>
            </a:r>
            <a:r>
              <a:rPr lang="en-US" altLang="en-US" sz="2400" dirty="0" smtClean="0"/>
              <a:t>- to prevent third parties from claiming the ownership of the digital media. </a:t>
            </a:r>
          </a:p>
          <a:p>
            <a:r>
              <a:rPr lang="en-US" altLang="en-US" sz="2400" b="1" dirty="0" smtClean="0"/>
              <a:t>Fingerprinting</a:t>
            </a:r>
            <a:r>
              <a:rPr lang="en-US" altLang="en-US" sz="2400" dirty="0" smtClean="0"/>
              <a:t> - to convey information about the recipient of the digital media (rather than the owner) in order to track distributed copies of the media. </a:t>
            </a:r>
          </a:p>
          <a:p>
            <a:r>
              <a:rPr lang="en-US" altLang="en-US" sz="2400" b="1" dirty="0" smtClean="0"/>
              <a:t>Copy protection </a:t>
            </a:r>
            <a:r>
              <a:rPr lang="en-US" altLang="en-US" sz="2400" dirty="0" smtClean="0"/>
              <a:t>- to control data copying devices and prevent them from copying the digital media if the media is copy-protected. </a:t>
            </a:r>
          </a:p>
          <a:p>
            <a:r>
              <a:rPr lang="en-US" altLang="en-US" sz="2400" b="1" dirty="0" smtClean="0"/>
              <a:t>Image authentication </a:t>
            </a:r>
            <a:r>
              <a:rPr lang="en-US" altLang="en-US" sz="2400" dirty="0" smtClean="0"/>
              <a:t>- to check the authenticity of the digital media. </a:t>
            </a:r>
          </a:p>
          <a:p>
            <a:endParaRPr lang="en-US" altLang="en-US" sz="2400" dirty="0" smtClean="0"/>
          </a:p>
        </p:txBody>
      </p:sp>
    </p:spTree>
    <p:extLst>
      <p:ext uri="{BB962C8B-B14F-4D97-AF65-F5344CB8AC3E}">
        <p14:creationId xmlns:p14="http://schemas.microsoft.com/office/powerpoint/2010/main" val="74814698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pic>
        <p:nvPicPr>
          <p:cNvPr id="3" name="Picture 2"/>
          <p:cNvPicPr>
            <a:picLocks noChangeAspect="1"/>
          </p:cNvPicPr>
          <p:nvPr/>
        </p:nvPicPr>
        <p:blipFill>
          <a:blip r:embed="rId2"/>
          <a:stretch>
            <a:fillRect/>
          </a:stretch>
        </p:blipFill>
        <p:spPr>
          <a:xfrm>
            <a:off x="1600669" y="1675166"/>
            <a:ext cx="5942661" cy="3507667"/>
          </a:xfrm>
          <a:prstGeom prst="rect">
            <a:avLst/>
          </a:prstGeom>
        </p:spPr>
      </p:pic>
    </p:spTree>
    <p:extLst>
      <p:ext uri="{BB962C8B-B14F-4D97-AF65-F5344CB8AC3E}">
        <p14:creationId xmlns:p14="http://schemas.microsoft.com/office/powerpoint/2010/main" val="21744949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0" hangingPunct="0">
              <a:spcBef>
                <a:spcPct val="0"/>
              </a:spcBef>
              <a:buFontTx/>
              <a:buNone/>
            </a:pPr>
            <a:fld id="{3161DF1C-6355-434A-92B8-E58DE8BE8502}" type="datetime1">
              <a:rPr lang="en-US" altLang="en-US" sz="1400" b="0" i="0" smtClean="0">
                <a:latin typeface="Times New Roman" pitchFamily="18" charset="0"/>
              </a:rPr>
              <a:pPr eaLnBrk="0" hangingPunct="0">
                <a:spcBef>
                  <a:spcPct val="0"/>
                </a:spcBef>
                <a:buFontTx/>
                <a:buNone/>
              </a:pPr>
              <a:t>9/14/2017</a:t>
            </a:fld>
            <a:endParaRPr lang="en-US" altLang="en-US" sz="1400" b="0" i="0" smtClean="0">
              <a:latin typeface="Times New Roman" pitchFamily="18" charset="0"/>
            </a:endParaRPr>
          </a:p>
        </p:txBody>
      </p:sp>
      <p:sp>
        <p:nvSpPr>
          <p:cNvPr id="22528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0" hangingPunct="0">
              <a:spcBef>
                <a:spcPct val="0"/>
              </a:spcBef>
              <a:buFontTx/>
              <a:buNone/>
            </a:pPr>
            <a:fld id="{2CE70C81-7FA9-495D-A8E3-BFBAB4CA2C6F}" type="slidenum">
              <a:rPr lang="en-US" altLang="en-US" sz="1400" b="0" i="0">
                <a:latin typeface="Times New Roman" pitchFamily="18" charset="0"/>
              </a:rPr>
              <a:pPr eaLnBrk="0" hangingPunct="0">
                <a:spcBef>
                  <a:spcPct val="0"/>
                </a:spcBef>
                <a:buFontTx/>
                <a:buNone/>
              </a:pPr>
              <a:t>77</a:t>
            </a:fld>
            <a:endParaRPr lang="en-US" altLang="en-US" sz="1400" b="0" i="0">
              <a:latin typeface="Times New Roman" pitchFamily="18" charset="0"/>
            </a:endParaRPr>
          </a:p>
        </p:txBody>
      </p:sp>
      <p:sp>
        <p:nvSpPr>
          <p:cNvPr id="225284" name="Rectangle 2"/>
          <p:cNvSpPr>
            <a:spLocks noGrp="1" noChangeArrowheads="1"/>
          </p:cNvSpPr>
          <p:nvPr>
            <p:ph type="title" idx="4294967295"/>
          </p:nvPr>
        </p:nvSpPr>
        <p:spPr/>
        <p:txBody>
          <a:bodyPr>
            <a:normAutofit fontScale="90000"/>
          </a:bodyPr>
          <a:lstStyle/>
          <a:p>
            <a:pPr eaLnBrk="1" hangingPunct="1"/>
            <a:r>
              <a:rPr lang="en-US" altLang="en-US" smtClean="0"/>
              <a:t>Extended Rights Markup Language (XrML)</a:t>
            </a:r>
          </a:p>
        </p:txBody>
      </p:sp>
      <p:sp>
        <p:nvSpPr>
          <p:cNvPr id="225285" name="Rectangle 3"/>
          <p:cNvSpPr>
            <a:spLocks noGrp="1" noChangeArrowheads="1"/>
          </p:cNvSpPr>
          <p:nvPr>
            <p:ph type="body" idx="4294967295"/>
          </p:nvPr>
        </p:nvSpPr>
        <p:spPr/>
        <p:txBody>
          <a:bodyPr/>
          <a:lstStyle/>
          <a:p>
            <a:pPr eaLnBrk="1" hangingPunct="1"/>
            <a:r>
              <a:rPr lang="en-US" altLang="en-US" smtClean="0"/>
              <a:t>Language to specify rights and conditions for access to digital contents and services (www.xrml.org)</a:t>
            </a:r>
          </a:p>
          <a:p>
            <a:pPr eaLnBrk="1" hangingPunct="1"/>
            <a:r>
              <a:rPr lang="en-US" altLang="en-US" smtClean="0"/>
              <a:t>Can specify who can view and under what conditions</a:t>
            </a:r>
          </a:p>
          <a:p>
            <a:pPr eaLnBrk="1" hangingPunct="1"/>
            <a:r>
              <a:rPr lang="en-US" altLang="en-US" smtClean="0"/>
              <a:t>A variety of access matrix model: (s, a, o, p)</a:t>
            </a:r>
          </a:p>
          <a:p>
            <a:pPr eaLnBrk="1" hangingPunct="1"/>
            <a:r>
              <a:rPr lang="en-US" altLang="en-US" smtClean="0"/>
              <a:t>Enforced mostly through cryptography</a:t>
            </a:r>
          </a:p>
        </p:txBody>
      </p:sp>
    </p:spTree>
    <p:extLst>
      <p:ext uri="{BB962C8B-B14F-4D97-AF65-F5344CB8AC3E}">
        <p14:creationId xmlns:p14="http://schemas.microsoft.com/office/powerpoint/2010/main" val="136247815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Title 1"/>
          <p:cNvSpPr>
            <a:spLocks noGrp="1"/>
          </p:cNvSpPr>
          <p:nvPr>
            <p:ph type="title"/>
          </p:nvPr>
        </p:nvSpPr>
        <p:spPr/>
        <p:txBody>
          <a:bodyPr/>
          <a:lstStyle/>
          <a:p>
            <a:r>
              <a:rPr lang="en-US" altLang="en-US" smtClean="0"/>
              <a:t>ISO/IEC 21000-5:2004</a:t>
            </a:r>
          </a:p>
        </p:txBody>
      </p:sp>
      <p:sp>
        <p:nvSpPr>
          <p:cNvPr id="226307" name="Content Placeholder 2"/>
          <p:cNvSpPr>
            <a:spLocks noGrp="1"/>
          </p:cNvSpPr>
          <p:nvPr>
            <p:ph idx="1"/>
          </p:nvPr>
        </p:nvSpPr>
        <p:spPr/>
        <p:txBody>
          <a:bodyPr/>
          <a:lstStyle/>
          <a:p>
            <a:r>
              <a:rPr lang="en-US" altLang="en-US" dirty="0" smtClean="0"/>
              <a:t>Replaced </a:t>
            </a:r>
            <a:r>
              <a:rPr lang="en-US" altLang="en-US" dirty="0" err="1" smtClean="0"/>
              <a:t>XrML</a:t>
            </a:r>
            <a:r>
              <a:rPr lang="en-US" altLang="en-US" dirty="0" smtClean="0"/>
              <a:t>. It defines an authorization model to specify whether the semantics of a set of Rights Expressions permit a given Principal to perform a given Right upon a given optional Resource during a given time interval based on a given authorization context and a given trust root.</a:t>
            </a:r>
          </a:p>
        </p:txBody>
      </p:sp>
    </p:spTree>
    <p:extLst>
      <p:ext uri="{BB962C8B-B14F-4D97-AF65-F5344CB8AC3E}">
        <p14:creationId xmlns:p14="http://schemas.microsoft.com/office/powerpoint/2010/main" val="10273411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Title 1"/>
          <p:cNvSpPr>
            <a:spLocks noGrp="1"/>
          </p:cNvSpPr>
          <p:nvPr>
            <p:ph type="title"/>
          </p:nvPr>
        </p:nvSpPr>
        <p:spPr/>
        <p:txBody>
          <a:bodyPr/>
          <a:lstStyle/>
          <a:p>
            <a:r>
              <a:rPr lang="en-US" altLang="en-US" sz="2400" smtClean="0"/>
              <a:t>How Viable Is Digital Rights Management?</a:t>
            </a:r>
            <a:br>
              <a:rPr lang="en-US" altLang="en-US" sz="2400" smtClean="0"/>
            </a:br>
            <a:r>
              <a:rPr lang="en-US" altLang="en-US" sz="2400" b="0" smtClean="0"/>
              <a:t>S.O. Hwang, IEEE Computer, April 2009,28-34</a:t>
            </a:r>
            <a:endParaRPr lang="en-US" altLang="en-US" sz="2400" smtClean="0"/>
          </a:p>
        </p:txBody>
      </p:sp>
      <p:sp>
        <p:nvSpPr>
          <p:cNvPr id="227331" name="Content Placeholder 2"/>
          <p:cNvSpPr>
            <a:spLocks noGrp="1"/>
          </p:cNvSpPr>
          <p:nvPr>
            <p:ph idx="1"/>
          </p:nvPr>
        </p:nvSpPr>
        <p:spPr/>
        <p:txBody>
          <a:bodyPr/>
          <a:lstStyle/>
          <a:p>
            <a:r>
              <a:rPr lang="en-US" altLang="en-US" sz="2400" b="0" i="0" dirty="0" smtClean="0"/>
              <a:t>Most current DRM schemes are based on the notion that the user is untrustworthy and thus the use of protected content must be restricted. </a:t>
            </a:r>
          </a:p>
          <a:p>
            <a:r>
              <a:rPr lang="en-US" altLang="en-US" sz="2400" b="0" i="0" dirty="0" smtClean="0"/>
              <a:t>Rights protection based on such a restricted use model gives rise to interoperability issues among DRM schemes and makes it difficult to build a trusted infrastructure that will continue to protect content.</a:t>
            </a:r>
          </a:p>
          <a:p>
            <a:r>
              <a:rPr lang="en-US" altLang="en-US" sz="2400" b="0" i="0" dirty="0" smtClean="0"/>
              <a:t>Without interoperability and information integrity, consumers are likely to force the issue, and DRM will unravel in the face of market pressure.</a:t>
            </a:r>
            <a:endParaRPr lang="en-US" altLang="en-US" sz="2400" dirty="0" smtClean="0"/>
          </a:p>
        </p:txBody>
      </p:sp>
    </p:spTree>
    <p:extLst>
      <p:ext uri="{BB962C8B-B14F-4D97-AF65-F5344CB8AC3E}">
        <p14:creationId xmlns:p14="http://schemas.microsoft.com/office/powerpoint/2010/main" val="571135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0" hangingPunct="0">
              <a:spcBef>
                <a:spcPct val="0"/>
              </a:spcBef>
              <a:buFontTx/>
              <a:buNone/>
            </a:pPr>
            <a:fld id="{489AE653-6ED2-4E16-8C92-3ADAEEBC147F}" type="datetime1">
              <a:rPr lang="en-US" altLang="en-US" sz="1400" b="0" i="0" smtClean="0">
                <a:latin typeface="Times New Roman" pitchFamily="18" charset="0"/>
              </a:rPr>
              <a:pPr eaLnBrk="0" hangingPunct="0">
                <a:spcBef>
                  <a:spcPct val="0"/>
                </a:spcBef>
                <a:buFontTx/>
                <a:buNone/>
              </a:pPr>
              <a:t>9/14/2017</a:t>
            </a:fld>
            <a:endParaRPr lang="en-US" altLang="en-US" sz="1400" b="0" i="0" smtClean="0">
              <a:latin typeface="Times New Roman" pitchFamily="18" charset="0"/>
            </a:endParaRPr>
          </a:p>
        </p:txBody>
      </p:sp>
      <p:sp>
        <p:nvSpPr>
          <p:cNvPr id="18125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0" hangingPunct="0">
              <a:spcBef>
                <a:spcPct val="0"/>
              </a:spcBef>
              <a:buFontTx/>
              <a:buNone/>
            </a:pPr>
            <a:fld id="{D082D59A-A1AD-41D2-84AD-682EDB8ECD79}" type="slidenum">
              <a:rPr lang="en-US" altLang="en-US" sz="1400" b="0" i="0">
                <a:latin typeface="Times New Roman" pitchFamily="18" charset="0"/>
              </a:rPr>
              <a:pPr eaLnBrk="0" hangingPunct="0">
                <a:spcBef>
                  <a:spcPct val="0"/>
                </a:spcBef>
                <a:buFontTx/>
                <a:buNone/>
              </a:pPr>
              <a:t>8</a:t>
            </a:fld>
            <a:endParaRPr lang="en-US" altLang="en-US" sz="1400" b="0" i="0">
              <a:latin typeface="Times New Roman" pitchFamily="18" charset="0"/>
            </a:endParaRPr>
          </a:p>
        </p:txBody>
      </p:sp>
      <p:sp>
        <p:nvSpPr>
          <p:cNvPr id="181252" name="Rectangle 2"/>
          <p:cNvSpPr>
            <a:spLocks noGrp="1" noChangeArrowheads="1"/>
          </p:cNvSpPr>
          <p:nvPr>
            <p:ph type="title" idx="4294967295"/>
          </p:nvPr>
        </p:nvSpPr>
        <p:spPr/>
        <p:txBody>
          <a:bodyPr/>
          <a:lstStyle/>
          <a:p>
            <a:pPr eaLnBrk="1" hangingPunct="1"/>
            <a:r>
              <a:rPr lang="en-US" altLang="en-US" smtClean="0"/>
              <a:t>Cryptography value II</a:t>
            </a:r>
          </a:p>
        </p:txBody>
      </p:sp>
      <p:sp>
        <p:nvSpPr>
          <p:cNvPr id="181253" name="Rectangle 3"/>
          <p:cNvSpPr>
            <a:spLocks noGrp="1" noChangeArrowheads="1"/>
          </p:cNvSpPr>
          <p:nvPr>
            <p:ph type="body" idx="4294967295"/>
          </p:nvPr>
        </p:nvSpPr>
        <p:spPr/>
        <p:txBody>
          <a:bodyPr/>
          <a:lstStyle/>
          <a:p>
            <a:pPr lvl="2" eaLnBrk="1" hangingPunct="1">
              <a:buFont typeface="Symbol" pitchFamily="18" charset="2"/>
              <a:buChar char="·"/>
            </a:pPr>
            <a:r>
              <a:rPr lang="en-US" altLang="en-US" sz="2800" b="1" dirty="0" smtClean="0"/>
              <a:t>Protection of databases—</a:t>
            </a:r>
            <a:r>
              <a:rPr lang="en-US" altLang="en-US" sz="2800" dirty="0" smtClean="0"/>
              <a:t>Parts or the whole database can be encrypted</a:t>
            </a:r>
          </a:p>
          <a:p>
            <a:pPr lvl="2" eaLnBrk="1" hangingPunct="1">
              <a:buFont typeface="Symbol" pitchFamily="18" charset="2"/>
              <a:buChar char="·"/>
            </a:pPr>
            <a:r>
              <a:rPr lang="en-US" altLang="en-US" sz="2800" b="1" dirty="0" smtClean="0"/>
              <a:t>Digital signatures</a:t>
            </a:r>
            <a:r>
              <a:rPr lang="en-US" altLang="en-US" sz="2800" dirty="0" smtClean="0"/>
              <a:t>—Can authenticate the origin of a message.</a:t>
            </a:r>
          </a:p>
          <a:p>
            <a:pPr lvl="2" eaLnBrk="1" hangingPunct="1">
              <a:buFont typeface="Symbol" pitchFamily="18" charset="2"/>
              <a:buChar char="·"/>
            </a:pPr>
            <a:r>
              <a:rPr lang="en-US" altLang="en-US" sz="2800" b="1" dirty="0" smtClean="0"/>
              <a:t>Nonrepudiation</a:t>
            </a:r>
            <a:r>
              <a:rPr lang="en-US" altLang="en-US" sz="2800" dirty="0" smtClean="0"/>
              <a:t>—A user that signed or otherwise authenticated a document using cryptography cannot deny having sent it.</a:t>
            </a:r>
          </a:p>
          <a:p>
            <a:pPr eaLnBrk="1" hangingPunct="1"/>
            <a:endParaRPr lang="en-US" altLang="en-US" sz="2400" dirty="0" smtClean="0"/>
          </a:p>
          <a:p>
            <a:pPr eaLnBrk="1" hangingPunct="1"/>
            <a:endParaRPr lang="en-US" altLang="en-US" sz="2400" dirty="0" smtClean="0"/>
          </a:p>
        </p:txBody>
      </p:sp>
    </p:spTree>
    <p:extLst>
      <p:ext uri="{BB962C8B-B14F-4D97-AF65-F5344CB8AC3E}">
        <p14:creationId xmlns:p14="http://schemas.microsoft.com/office/powerpoint/2010/main" val="300584672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The state of DRM and online video  (J. Boynton)</a:t>
            </a:r>
            <a:br>
              <a:rPr lang="en-US" sz="3200" dirty="0" smtClean="0"/>
            </a:br>
            <a:r>
              <a:rPr lang="en-US" sz="1600" dirty="0" smtClean="0"/>
              <a:t>http</a:t>
            </a:r>
            <a:r>
              <a:rPr lang="en-US" sz="1600" dirty="0"/>
              <a:t>://www.stylefoundry.co.uk/blog/2013/11/06/the-state-of-drm-and-online-video.html</a:t>
            </a:r>
          </a:p>
        </p:txBody>
      </p:sp>
      <p:sp>
        <p:nvSpPr>
          <p:cNvPr id="3" name="Content Placeholder 2"/>
          <p:cNvSpPr>
            <a:spLocks noGrp="1"/>
          </p:cNvSpPr>
          <p:nvPr>
            <p:ph idx="1"/>
          </p:nvPr>
        </p:nvSpPr>
        <p:spPr/>
        <p:txBody>
          <a:bodyPr>
            <a:normAutofit lnSpcReduction="10000"/>
          </a:bodyPr>
          <a:lstStyle/>
          <a:p>
            <a:r>
              <a:rPr lang="en-US" sz="1600" dirty="0"/>
              <a:t>The system uses encryption to protect the video content making playback impossible without the correct key. In tandem with this encryption, content playback also requires authentication before a valid key is exchanged. In this way content can both be protected from re-distribution and can also have strict usage policies applied to it</a:t>
            </a:r>
            <a:r>
              <a:rPr lang="en-US" sz="1600" dirty="0" smtClean="0"/>
              <a:t>.</a:t>
            </a:r>
            <a:r>
              <a:rPr lang="en-US" sz="1600" dirty="0"/>
              <a:t> </a:t>
            </a:r>
            <a:endParaRPr lang="en-US" sz="1600" dirty="0" smtClean="0"/>
          </a:p>
          <a:p>
            <a:r>
              <a:rPr lang="en-US" sz="1600" dirty="0" smtClean="0"/>
              <a:t>The </a:t>
            </a:r>
            <a:r>
              <a:rPr lang="en-US" sz="1600" dirty="0"/>
              <a:t>main players in this arena are unsurprisingly Adobe, Microsoft, and Google with their respective Adobe Access, Microsoft PlayReady and </a:t>
            </a:r>
            <a:r>
              <a:rPr lang="en-US" sz="1600" dirty="0" err="1"/>
              <a:t>Widevine</a:t>
            </a:r>
            <a:r>
              <a:rPr lang="en-US" sz="1600" dirty="0"/>
              <a:t> DRM offerings. However, there is also an open source product called Marlin which is fully supported by the major Hollywood studios and has gained considerable traction with some impressive clients.</a:t>
            </a:r>
          </a:p>
          <a:p>
            <a:r>
              <a:rPr lang="en-US" sz="1600" dirty="0"/>
              <a:t>All four solutions here support variations on the Live Dynamic Adaptive Streaming over HTTP (DASH) methodology of delivering multiple quality video streams to end users with automatic switching between quality levels based on the user's ability to playback the content</a:t>
            </a:r>
            <a:r>
              <a:rPr lang="en-US" sz="1600" dirty="0" smtClean="0"/>
              <a:t>.</a:t>
            </a:r>
            <a:r>
              <a:rPr lang="en-US" sz="1600" dirty="0"/>
              <a:t> </a:t>
            </a:r>
            <a:endParaRPr lang="en-US" sz="1600" dirty="0" smtClean="0"/>
          </a:p>
          <a:p>
            <a:r>
              <a:rPr lang="en-US" sz="1600" dirty="0" smtClean="0"/>
              <a:t>Adobe Access provides </a:t>
            </a:r>
            <a:r>
              <a:rPr lang="en-US" sz="1600" dirty="0"/>
              <a:t>a comprehensive SDK with working code examples for development of subscription and other custom authentication models</a:t>
            </a:r>
            <a:r>
              <a:rPr lang="en-US" sz="1600" dirty="0" smtClean="0"/>
              <a:t>.</a:t>
            </a:r>
            <a:r>
              <a:rPr lang="en-US" sz="1600" dirty="0"/>
              <a:t> </a:t>
            </a:r>
            <a:endParaRPr lang="en-US" sz="1600" dirty="0" smtClean="0"/>
          </a:p>
          <a:p>
            <a:r>
              <a:rPr lang="en-US" sz="1600" dirty="0" smtClean="0"/>
              <a:t>New </a:t>
            </a:r>
            <a:r>
              <a:rPr lang="en-US" sz="1600" dirty="0"/>
              <a:t>standards have emerged which are being adopted by all major players in a bid for </a:t>
            </a:r>
            <a:r>
              <a:rPr lang="en-US" sz="1600" dirty="0" smtClean="0"/>
              <a:t>interoperability </a:t>
            </a:r>
            <a:r>
              <a:rPr lang="en-US" sz="1600" dirty="0"/>
              <a:t>in the delivery of Over the Top (OTT) video content and the implementation of DRM. These standards are being dubbed the DASH Media Framework which can be seen as stack of open standards for the delivery of video content, alternate audio tracks, closed caption support, DRM / content protection, advert insertion and other broadcast related features for web based consumption.</a:t>
            </a:r>
          </a:p>
          <a:p>
            <a:endParaRPr lang="en-US" sz="1600" dirty="0"/>
          </a:p>
        </p:txBody>
      </p:sp>
    </p:spTree>
    <p:extLst>
      <p:ext uri="{BB962C8B-B14F-4D97-AF65-F5344CB8AC3E}">
        <p14:creationId xmlns:p14="http://schemas.microsoft.com/office/powerpoint/2010/main" val="26216713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Assignment question on Cryptography</a:t>
            </a:r>
            <a:endParaRPr lang="en-US" dirty="0"/>
          </a:p>
        </p:txBody>
      </p:sp>
      <p:sp>
        <p:nvSpPr>
          <p:cNvPr id="3" name="Content Placeholder 2"/>
          <p:cNvSpPr>
            <a:spLocks noGrp="1"/>
          </p:cNvSpPr>
          <p:nvPr>
            <p:ph idx="1"/>
          </p:nvPr>
        </p:nvSpPr>
        <p:spPr/>
        <p:txBody>
          <a:bodyPr/>
          <a:lstStyle/>
          <a:p>
            <a:pPr>
              <a:buNone/>
            </a:pPr>
            <a:r>
              <a:rPr lang="en-US" dirty="0" smtClean="0"/>
              <a:t>Q2:  Somebody who did not trust the DES tried to modify the Triple DES  algorithm in the following way: Use the same key, K, in the three rounds but change the algorithm instead, e.g., use DES the first time, Blowfish the second time, and IDEA the third time. </a:t>
            </a:r>
          </a:p>
          <a:p>
            <a:pPr>
              <a:buNone/>
            </a:pPr>
            <a:r>
              <a:rPr lang="en-US" dirty="0" smtClean="0"/>
              <a:t>Is this approach more secure than the standard Triple DES?</a:t>
            </a:r>
            <a:endParaRPr lang="en-US" dirty="0"/>
          </a:p>
        </p:txBody>
      </p:sp>
      <p:pic>
        <p:nvPicPr>
          <p:cNvPr id="4" name="~PP1055.WAV">
            <a:hlinkClick r:id="" action="ppaction://media"/>
          </p:cNvPr>
          <p:cNvPicPr>
            <a:picLocks noRot="1" noChangeAspect="1"/>
          </p:cNvPicPr>
          <p:nvPr>
            <a:wavAudioFile r:embed="rId1" name="~PP1055.WAV"/>
          </p:nvPr>
        </p:nvPicPr>
        <p:blipFill>
          <a:blip r:embed="rId3" cstate="print"/>
          <a:stretch>
            <a:fillRect/>
          </a:stretch>
        </p:blipFill>
        <p:spPr>
          <a:xfrm>
            <a:off x="8696325" y="6410325"/>
            <a:ext cx="304800" cy="304800"/>
          </a:xfrm>
          <a:prstGeom prst="rect">
            <a:avLst/>
          </a:prstGeom>
        </p:spPr>
      </p:pic>
    </p:spTree>
    <p:extLst>
      <p:ext uri="{BB962C8B-B14F-4D97-AF65-F5344CB8AC3E}">
        <p14:creationId xmlns:p14="http://schemas.microsoft.com/office/powerpoint/2010/main" val="1709040555"/>
      </p:ext>
    </p:extLst>
  </p:cSld>
  <p:clrMapOvr>
    <a:masterClrMapping/>
  </p:clrMapOvr>
  <p:transition advTm="4583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Q2</a:t>
            </a:r>
            <a:endParaRPr lang="en-US" dirty="0"/>
          </a:p>
        </p:txBody>
      </p:sp>
      <p:sp>
        <p:nvSpPr>
          <p:cNvPr id="3" name="Content Placeholder 2"/>
          <p:cNvSpPr>
            <a:spLocks noGrp="1"/>
          </p:cNvSpPr>
          <p:nvPr>
            <p:ph idx="1"/>
          </p:nvPr>
        </p:nvSpPr>
        <p:spPr/>
        <p:txBody>
          <a:bodyPr/>
          <a:lstStyle/>
          <a:p>
            <a:r>
              <a:rPr lang="en-US" dirty="0" smtClean="0"/>
              <a:t>Triple DES in its original form: </a:t>
            </a:r>
          </a:p>
          <a:p>
            <a:pPr>
              <a:buFontTx/>
              <a:buNone/>
            </a:pPr>
            <a:r>
              <a:rPr lang="en-US" dirty="0" smtClean="0"/>
              <a:t>     C = Ek1((Dk2(Ek3(M)));  </a:t>
            </a:r>
          </a:p>
          <a:p>
            <a:pPr>
              <a:buFontTx/>
              <a:buNone/>
            </a:pPr>
            <a:r>
              <a:rPr lang="en-US" dirty="0" smtClean="0"/>
              <a:t>     M = Dk1( </a:t>
            </a:r>
            <a:r>
              <a:rPr lang="en-US" dirty="0" err="1" smtClean="0"/>
              <a:t>Ek</a:t>
            </a:r>
            <a:r>
              <a:rPr lang="he-IL" dirty="0" smtClean="0"/>
              <a:t>2</a:t>
            </a:r>
            <a:r>
              <a:rPr lang="en-US" dirty="0" smtClean="0"/>
              <a:t>(Dk3(C)))</a:t>
            </a:r>
          </a:p>
          <a:p>
            <a:r>
              <a:rPr lang="en-US" dirty="0" smtClean="0"/>
              <a:t>Modified Triple DES—the key is the same but each D or E function are different</a:t>
            </a:r>
          </a:p>
          <a:p>
            <a:pPr>
              <a:buFontTx/>
              <a:buNone/>
            </a:pPr>
            <a:r>
              <a:rPr lang="en-US" dirty="0" smtClean="0"/>
              <a:t>     C = E1k((D2k(E3k(M)));  </a:t>
            </a:r>
          </a:p>
          <a:p>
            <a:pPr>
              <a:buFontTx/>
              <a:buNone/>
            </a:pPr>
            <a:r>
              <a:rPr lang="en-US" dirty="0" smtClean="0"/>
              <a:t>     M = D1k( E2k(D3k(C)))</a:t>
            </a:r>
          </a:p>
          <a:p>
            <a:endParaRPr lang="en-US" dirty="0"/>
          </a:p>
        </p:txBody>
      </p:sp>
      <p:pic>
        <p:nvPicPr>
          <p:cNvPr id="4" name="~PP3388.WAV">
            <a:hlinkClick r:id="" action="ppaction://media"/>
          </p:cNvPr>
          <p:cNvPicPr>
            <a:picLocks noRot="1" noChangeAspect="1"/>
          </p:cNvPicPr>
          <p:nvPr>
            <a:wavAudioFile r:embed="rId1" name="~PP3388.WAV"/>
          </p:nvPr>
        </p:nvPicPr>
        <p:blipFill>
          <a:blip r:embed="rId3" cstate="print"/>
          <a:stretch>
            <a:fillRect/>
          </a:stretch>
        </p:blipFill>
        <p:spPr>
          <a:xfrm>
            <a:off x="8696325" y="6410325"/>
            <a:ext cx="304800" cy="304800"/>
          </a:xfrm>
          <a:prstGeom prst="rect">
            <a:avLst/>
          </a:prstGeom>
        </p:spPr>
      </p:pic>
    </p:spTree>
    <p:extLst>
      <p:ext uri="{BB962C8B-B14F-4D97-AF65-F5344CB8AC3E}">
        <p14:creationId xmlns:p14="http://schemas.microsoft.com/office/powerpoint/2010/main" val="3415492758"/>
      </p:ext>
    </p:extLst>
  </p:cSld>
  <p:clrMapOvr>
    <a:masterClrMapping/>
  </p:clrMapOvr>
  <p:transition advTm="12856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Q2 (Cont.)</a:t>
            </a:r>
            <a:endParaRPr lang="en-US" dirty="0"/>
          </a:p>
        </p:txBody>
      </p:sp>
      <p:sp>
        <p:nvSpPr>
          <p:cNvPr id="3" name="Content Placeholder 2"/>
          <p:cNvSpPr>
            <a:spLocks noGrp="1"/>
          </p:cNvSpPr>
          <p:nvPr>
            <p:ph idx="1"/>
          </p:nvPr>
        </p:nvSpPr>
        <p:spPr/>
        <p:txBody>
          <a:bodyPr>
            <a:normAutofit/>
          </a:bodyPr>
          <a:lstStyle/>
          <a:p>
            <a:r>
              <a:rPr lang="en-US" sz="2400" dirty="0" smtClean="0"/>
              <a:t>The encryption algorithms are roughly similar in their security (They scramble bits with similar effectiveness) so we don’t gain anything  in this respect</a:t>
            </a:r>
          </a:p>
          <a:p>
            <a:r>
              <a:rPr lang="en-US" sz="2400" dirty="0" smtClean="0"/>
              <a:t>The important point for security is that the number of combinations that the attacker needs to try should be very large but the number of combinations depends on the key length.</a:t>
            </a:r>
          </a:p>
          <a:p>
            <a:r>
              <a:rPr lang="en-US" sz="2400" dirty="0" smtClean="0"/>
              <a:t>In the Triple DES  the effect is like having a triple length key while in the new idea it is the same as having one key only.  In summary, for the new idea we are less secure  and we use triple time. Not a good idea.</a:t>
            </a:r>
          </a:p>
          <a:p>
            <a:endParaRPr lang="en-US" dirty="0"/>
          </a:p>
        </p:txBody>
      </p:sp>
      <p:pic>
        <p:nvPicPr>
          <p:cNvPr id="4" name="~PP1388.WAV">
            <a:hlinkClick r:id="" action="ppaction://media"/>
          </p:cNvPr>
          <p:cNvPicPr>
            <a:picLocks noRot="1" noChangeAspect="1"/>
          </p:cNvPicPr>
          <p:nvPr>
            <a:wavAudioFile r:embed="rId1" name="~PP1388.WAV"/>
          </p:nvPr>
        </p:nvPicPr>
        <p:blipFill>
          <a:blip r:embed="rId3" cstate="print"/>
          <a:stretch>
            <a:fillRect/>
          </a:stretch>
        </p:blipFill>
        <p:spPr>
          <a:xfrm>
            <a:off x="8696325" y="6410325"/>
            <a:ext cx="304800" cy="304800"/>
          </a:xfrm>
          <a:prstGeom prst="rect">
            <a:avLst/>
          </a:prstGeom>
        </p:spPr>
      </p:pic>
    </p:spTree>
    <p:extLst>
      <p:ext uri="{BB962C8B-B14F-4D97-AF65-F5344CB8AC3E}">
        <p14:creationId xmlns:p14="http://schemas.microsoft.com/office/powerpoint/2010/main" val="3051479380"/>
      </p:ext>
    </p:extLst>
  </p:cSld>
  <p:clrMapOvr>
    <a:masterClrMapping/>
  </p:clrMapOvr>
  <p:transition advTm="10781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92500" lnSpcReduction="20000"/>
          </a:bodyPr>
          <a:lstStyle/>
          <a:p>
            <a:r>
              <a:rPr lang="en-US" dirty="0"/>
              <a:t>[Kahn67]  Kahn, The Code breakers</a:t>
            </a:r>
            <a:r>
              <a:rPr lang="en-US" b="1" dirty="0"/>
              <a:t>, </a:t>
            </a:r>
            <a:r>
              <a:rPr lang="en-US" dirty="0"/>
              <a:t>Macmillan, 1967</a:t>
            </a:r>
          </a:p>
          <a:p>
            <a:r>
              <a:rPr lang="en-US" dirty="0"/>
              <a:t>[Riv78] R. L. </a:t>
            </a:r>
            <a:r>
              <a:rPr lang="en-US" dirty="0" err="1"/>
              <a:t>Rivest</a:t>
            </a:r>
            <a:r>
              <a:rPr lang="en-US" dirty="0"/>
              <a:t>, </a:t>
            </a:r>
            <a:r>
              <a:rPr lang="en-US" u="sng" dirty="0">
                <a:hlinkClick r:id="rId2"/>
              </a:rPr>
              <a:t>A. Shamir</a:t>
            </a:r>
            <a:r>
              <a:rPr lang="en-US" dirty="0"/>
              <a:t>, and </a:t>
            </a:r>
            <a:r>
              <a:rPr lang="en-US" u="sng" dirty="0">
                <a:hlinkClick r:id="rId3"/>
              </a:rPr>
              <a:t>L. M. </a:t>
            </a:r>
            <a:r>
              <a:rPr lang="en-US" u="sng" dirty="0" err="1">
                <a:hlinkClick r:id="rId3"/>
              </a:rPr>
              <a:t>Adleman</a:t>
            </a:r>
            <a:r>
              <a:rPr lang="en-US" dirty="0"/>
              <a:t>: A Method for Obtaining Digital Signatures and Public-Key Cryptosystems. </a:t>
            </a:r>
            <a:r>
              <a:rPr lang="en-US" i="1" u="sng" dirty="0" err="1">
                <a:hlinkClick r:id="rId4"/>
              </a:rPr>
              <a:t>Commun</a:t>
            </a:r>
            <a:r>
              <a:rPr lang="en-US" i="1" u="sng" dirty="0">
                <a:hlinkClick r:id="rId4"/>
              </a:rPr>
              <a:t>. ACM 21</a:t>
            </a:r>
            <a:r>
              <a:rPr lang="en-US" dirty="0"/>
              <a:t>(2): 120-126 (1978) </a:t>
            </a:r>
          </a:p>
          <a:p>
            <a:r>
              <a:rPr lang="en-US" dirty="0" smtClean="0"/>
              <a:t>[</a:t>
            </a:r>
            <a:r>
              <a:rPr lang="en-US" dirty="0"/>
              <a:t>Singh00] S. Singh, </a:t>
            </a:r>
            <a:r>
              <a:rPr lang="en-US" i="1" dirty="0"/>
              <a:t>The Science of Secrecy: The Secret History of Codes and Code-breaking</a:t>
            </a:r>
            <a:r>
              <a:rPr lang="en-US" b="1" i="1" dirty="0"/>
              <a:t>,</a:t>
            </a:r>
            <a:r>
              <a:rPr lang="en-US" b="1" dirty="0"/>
              <a:t> </a:t>
            </a:r>
            <a:r>
              <a:rPr lang="en-US" dirty="0"/>
              <a:t>HarperCollins Publishers, </a:t>
            </a:r>
            <a:r>
              <a:rPr lang="en-US" dirty="0" smtClean="0"/>
              <a:t>2000</a:t>
            </a:r>
          </a:p>
          <a:p>
            <a:r>
              <a:rPr lang="en-US" dirty="0"/>
              <a:t>[Stinton02]</a:t>
            </a:r>
            <a:r>
              <a:rPr lang="en-US" b="1" dirty="0"/>
              <a:t> </a:t>
            </a:r>
            <a:r>
              <a:rPr lang="en-US" i="1" dirty="0"/>
              <a:t>Cryptography: Theory and Practice</a:t>
            </a:r>
            <a:r>
              <a:rPr lang="en-US" dirty="0"/>
              <a:t>, </a:t>
            </a:r>
            <a:r>
              <a:rPr lang="en-US" dirty="0" smtClean="0"/>
              <a:t>(Second Edition) </a:t>
            </a:r>
            <a:r>
              <a:rPr lang="en-US" dirty="0" err="1" smtClean="0"/>
              <a:t>Chapman&amp;Hall</a:t>
            </a:r>
            <a:r>
              <a:rPr lang="en-US" dirty="0"/>
              <a:t>, 2002</a:t>
            </a:r>
          </a:p>
          <a:p>
            <a:pPr marL="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16821014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Refs. II</a:t>
            </a:r>
            <a:endParaRPr lang="en-US" dirty="0"/>
          </a:p>
        </p:txBody>
      </p:sp>
      <p:sp>
        <p:nvSpPr>
          <p:cNvPr id="3" name="Content Placeholder 2"/>
          <p:cNvSpPr>
            <a:spLocks noGrp="1"/>
          </p:cNvSpPr>
          <p:nvPr>
            <p:ph idx="1"/>
          </p:nvPr>
        </p:nvSpPr>
        <p:spPr/>
        <p:txBody>
          <a:bodyPr/>
          <a:lstStyle/>
          <a:p>
            <a:r>
              <a:rPr lang="en-US" sz="2000" dirty="0"/>
              <a:t>K. </a:t>
            </a:r>
            <a:r>
              <a:rPr lang="en-US" sz="2000" dirty="0" err="1"/>
              <a:t>Hashizume</a:t>
            </a:r>
            <a:r>
              <a:rPr lang="en-US" sz="2000" dirty="0"/>
              <a:t> and </a:t>
            </a:r>
            <a:r>
              <a:rPr lang="en-US" sz="2000" dirty="0" err="1"/>
              <a:t>E.B.Fernandez</a:t>
            </a:r>
            <a:r>
              <a:rPr lang="en-US" sz="2000" dirty="0"/>
              <a:t>, "Symmetric Encryption and XML Encryption Patterns", </a:t>
            </a:r>
            <a:r>
              <a:rPr lang="en-US" sz="2000" i="1" dirty="0" err="1"/>
              <a:t>Procs</a:t>
            </a:r>
            <a:r>
              <a:rPr lang="en-US" sz="2000" i="1" dirty="0"/>
              <a:t>. of  the 16th Conf. on Pattern Languages of Programs (</a:t>
            </a:r>
            <a:r>
              <a:rPr lang="en-US" sz="2000" i="1" dirty="0" err="1"/>
              <a:t>PLoP</a:t>
            </a:r>
            <a:r>
              <a:rPr lang="en-US" sz="2000" i="1" dirty="0"/>
              <a:t> 2009)</a:t>
            </a:r>
            <a:endParaRPr lang="en-US" sz="2000" dirty="0"/>
          </a:p>
          <a:p>
            <a:pPr marL="0" indent="0">
              <a:buNone/>
            </a:pPr>
            <a:r>
              <a:rPr lang="en-US" sz="2000" u="sng" dirty="0" smtClean="0">
                <a:hlinkClick r:id="rId2"/>
              </a:rPr>
              <a:t>http</a:t>
            </a:r>
            <a:r>
              <a:rPr lang="en-US" sz="2000" u="sng" dirty="0">
                <a:hlinkClick r:id="rId2"/>
              </a:rPr>
              <a:t>://portal.acm.org/citation.cfm?doid=1943226.1943243</a:t>
            </a:r>
            <a:endParaRPr lang="en-US" sz="2000" dirty="0"/>
          </a:p>
          <a:p>
            <a:r>
              <a:rPr lang="en-US" sz="2000" dirty="0"/>
              <a:t>K. </a:t>
            </a:r>
            <a:r>
              <a:rPr lang="en-US" sz="2000" dirty="0" err="1"/>
              <a:t>Hashizume</a:t>
            </a:r>
            <a:r>
              <a:rPr lang="en-US" sz="2000" dirty="0"/>
              <a:t>, </a:t>
            </a:r>
            <a:r>
              <a:rPr lang="en-US" sz="2000" dirty="0" err="1"/>
              <a:t>E.B.Fernandez</a:t>
            </a:r>
            <a:r>
              <a:rPr lang="en-US" sz="2000" dirty="0"/>
              <a:t>, and S. Huang, "Digital Signature with Hashing and XML Signature patterns", </a:t>
            </a:r>
            <a:r>
              <a:rPr lang="en-US" sz="2000" i="1" dirty="0" err="1"/>
              <a:t>Procs</a:t>
            </a:r>
            <a:r>
              <a:rPr lang="en-US" sz="2000" i="1" dirty="0"/>
              <a:t>. of  the</a:t>
            </a:r>
            <a:r>
              <a:rPr lang="en-US" sz="2000" dirty="0"/>
              <a:t> </a:t>
            </a:r>
            <a:r>
              <a:rPr lang="en-US" sz="2000" i="1" dirty="0"/>
              <a:t>14th European Conf. on Pattern Languages of </a:t>
            </a:r>
            <a:r>
              <a:rPr lang="en-US" sz="2000" i="1" dirty="0" smtClean="0"/>
              <a:t>Programs</a:t>
            </a:r>
            <a:r>
              <a:rPr lang="en-US" sz="2000" i="1" dirty="0"/>
              <a:t>, </a:t>
            </a:r>
            <a:r>
              <a:rPr lang="en-US" sz="2000" i="1" dirty="0" err="1"/>
              <a:t>EuroPLoP</a:t>
            </a:r>
            <a:r>
              <a:rPr lang="en-US" sz="2000" i="1" dirty="0"/>
              <a:t> 2009.</a:t>
            </a:r>
            <a:endParaRPr lang="en-US" sz="2000" dirty="0"/>
          </a:p>
          <a:p>
            <a:endParaRPr lang="en-US" dirty="0"/>
          </a:p>
        </p:txBody>
      </p:sp>
    </p:spTree>
    <p:extLst>
      <p:ext uri="{BB962C8B-B14F-4D97-AF65-F5344CB8AC3E}">
        <p14:creationId xmlns:p14="http://schemas.microsoft.com/office/powerpoint/2010/main" val="460239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Crypto use in the architecture</a:t>
            </a:r>
            <a:endParaRPr lang="en-US" dirty="0"/>
          </a:p>
        </p:txBody>
      </p:sp>
      <p:sp>
        <p:nvSpPr>
          <p:cNvPr id="3" name="Content Placeholder 2"/>
          <p:cNvSpPr>
            <a:spLocks noGrp="1"/>
          </p:cNvSpPr>
          <p:nvPr>
            <p:ph idx="1"/>
          </p:nvPr>
        </p:nvSpPr>
        <p:spPr/>
        <p:txBody>
          <a:bodyPr>
            <a:normAutofit fontScale="92500"/>
          </a:bodyPr>
          <a:lstStyle/>
          <a:p>
            <a:r>
              <a:rPr lang="en-US" dirty="0" smtClean="0"/>
              <a:t>In some systems application users can encrypt some data</a:t>
            </a:r>
          </a:p>
          <a:p>
            <a:r>
              <a:rPr lang="en-US" dirty="0" smtClean="0"/>
              <a:t>The DBMS can encrypt some fields (columns)</a:t>
            </a:r>
          </a:p>
          <a:p>
            <a:pPr marL="0" indent="0">
              <a:buNone/>
            </a:pPr>
            <a:r>
              <a:rPr lang="en-US" dirty="0" smtClean="0"/>
              <a:t>    (</a:t>
            </a:r>
            <a:r>
              <a:rPr lang="en-US" dirty="0"/>
              <a:t>Chapter 6)</a:t>
            </a:r>
          </a:p>
          <a:p>
            <a:r>
              <a:rPr lang="en-US" dirty="0" smtClean="0"/>
              <a:t>The OS can encrypt files and communication channels </a:t>
            </a:r>
          </a:p>
          <a:p>
            <a:r>
              <a:rPr lang="en-US" dirty="0" smtClean="0"/>
              <a:t>The hardware can support encryption functions</a:t>
            </a:r>
          </a:p>
          <a:p>
            <a:pPr marL="0" indent="0">
              <a:buNone/>
            </a:pPr>
            <a:r>
              <a:rPr lang="en-US" dirty="0" smtClean="0"/>
              <a:t>    </a:t>
            </a:r>
          </a:p>
          <a:p>
            <a:pPr marL="0" indent="0">
              <a:buNone/>
            </a:pPr>
            <a:endParaRPr lang="en-US" dirty="0" smtClean="0"/>
          </a:p>
          <a:p>
            <a:pPr marL="0" indent="0">
              <a:buNone/>
            </a:pPr>
            <a:endParaRPr lang="en-US" dirty="0" smtClean="0"/>
          </a:p>
          <a:p>
            <a:pPr marL="0" indent="0">
              <a:buNone/>
            </a:pPr>
            <a:endParaRPr lang="en-US" dirty="0" smtClean="0"/>
          </a:p>
          <a:p>
            <a:endParaRPr lang="en-US" dirty="0"/>
          </a:p>
        </p:txBody>
      </p:sp>
    </p:spTree>
    <p:extLst>
      <p:ext uri="{BB962C8B-B14F-4D97-AF65-F5344CB8AC3E}">
        <p14:creationId xmlns:p14="http://schemas.microsoft.com/office/powerpoint/2010/main" val="1819767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6604</TotalTime>
  <Words>6355</Words>
  <Application>Microsoft Office PowerPoint</Application>
  <PresentationFormat>On-screen Show (4:3)</PresentationFormat>
  <Paragraphs>417</Paragraphs>
  <Slides>85</Slides>
  <Notes>0</Notes>
  <HiddenSlides>0</HiddenSlides>
  <MMClips>3</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85</vt:i4>
      </vt:variant>
    </vt:vector>
  </HeadingPairs>
  <TitlesOfParts>
    <vt:vector size="92" baseType="lpstr">
      <vt:lpstr>Arial</vt:lpstr>
      <vt:lpstr>Calibri</vt:lpstr>
      <vt:lpstr>Script</vt:lpstr>
      <vt:lpstr>Symbol</vt:lpstr>
      <vt:lpstr>Times New Roman</vt:lpstr>
      <vt:lpstr>Office Theme</vt:lpstr>
      <vt:lpstr>Document</vt:lpstr>
      <vt:lpstr>Chapter 3  Cryptography</vt:lpstr>
      <vt:lpstr>State spying http://www.economist.com/news/international/21635044-malicious-computer-code-making-spooks-job-easier-ever-spy-who-hacked-me</vt:lpstr>
      <vt:lpstr>State spying II</vt:lpstr>
      <vt:lpstr>PowerPoint Presentation</vt:lpstr>
      <vt:lpstr>Cryptography</vt:lpstr>
      <vt:lpstr>PowerPoint Presentation</vt:lpstr>
      <vt:lpstr>Cryptography uses</vt:lpstr>
      <vt:lpstr>Cryptography value II</vt:lpstr>
      <vt:lpstr>Crypto use in the architecture</vt:lpstr>
      <vt:lpstr>Use of encryption in the architecture layers</vt:lpstr>
      <vt:lpstr>Mechanism</vt:lpstr>
      <vt:lpstr>Symmetric cryptosystem</vt:lpstr>
      <vt:lpstr>Notation</vt:lpstr>
      <vt:lpstr>Classification</vt:lpstr>
      <vt:lpstr>Classification II</vt:lpstr>
      <vt:lpstr>Attacks</vt:lpstr>
      <vt:lpstr>Security of a cipher</vt:lpstr>
      <vt:lpstr>Cryptographic protocols</vt:lpstr>
      <vt:lpstr>Perfect ciphers</vt:lpstr>
      <vt:lpstr>Evaluating ciphers</vt:lpstr>
      <vt:lpstr>Evaluation</vt:lpstr>
      <vt:lpstr>Kerckhoffs’ Principle</vt:lpstr>
      <vt:lpstr>SYMMETRIC ENCRYPTION pattern </vt:lpstr>
      <vt:lpstr>Forces</vt:lpstr>
      <vt:lpstr>Symmetric Encryption pattern</vt:lpstr>
      <vt:lpstr>UC Encrypt a message</vt:lpstr>
      <vt:lpstr>UC Decrypt a message</vt:lpstr>
      <vt:lpstr>Known uses</vt:lpstr>
      <vt:lpstr>Consequences: advantages</vt:lpstr>
      <vt:lpstr>Consequences: liabilities</vt:lpstr>
      <vt:lpstr>Caesar’s cipher</vt:lpstr>
      <vt:lpstr>Monoalphabetic ciphers</vt:lpstr>
      <vt:lpstr>Letter frequencies for English</vt:lpstr>
      <vt:lpstr>Polyalphabetic ciphers</vt:lpstr>
      <vt:lpstr>PowerPoint Presentation</vt:lpstr>
      <vt:lpstr>Vigenere encryption</vt:lpstr>
      <vt:lpstr>How then one breaks this cipher?</vt:lpstr>
      <vt:lpstr>Vernam cipher</vt:lpstr>
      <vt:lpstr>Permutation ciphers</vt:lpstr>
      <vt:lpstr>Permutation ciphers II</vt:lpstr>
      <vt:lpstr>  Shannon’s Principles for a Good Cipher   </vt:lpstr>
      <vt:lpstr>Shannon’s measures </vt:lpstr>
      <vt:lpstr>The Data Encryption Standard</vt:lpstr>
      <vt:lpstr>The Data Encryption Standard </vt:lpstr>
      <vt:lpstr>PowerPoint Presentation</vt:lpstr>
      <vt:lpstr>DES single iteration</vt:lpstr>
      <vt:lpstr>The end of DES</vt:lpstr>
      <vt:lpstr>Improving DES security</vt:lpstr>
      <vt:lpstr>New standard</vt:lpstr>
      <vt:lpstr>The Advanced Encryption Standard</vt:lpstr>
      <vt:lpstr>PowerPoint Presentation</vt:lpstr>
      <vt:lpstr>  Other symmetric ciphers   </vt:lpstr>
      <vt:lpstr>Public Key systems</vt:lpstr>
      <vt:lpstr>Public key systems</vt:lpstr>
      <vt:lpstr>El Gamal algorithm</vt:lpstr>
      <vt:lpstr>Elliptic curve cryptography</vt:lpstr>
      <vt:lpstr>A man in the middle attack</vt:lpstr>
      <vt:lpstr>Idea of the attack</vt:lpstr>
      <vt:lpstr>Digital signature requirements</vt:lpstr>
      <vt:lpstr>PowerPoint Presentation</vt:lpstr>
      <vt:lpstr>Signature length</vt:lpstr>
      <vt:lpstr>Reducing the length</vt:lpstr>
      <vt:lpstr>Hash functions</vt:lpstr>
      <vt:lpstr>Digital Signature with Hashing  </vt:lpstr>
      <vt:lpstr>PowerPoint Presentation</vt:lpstr>
      <vt:lpstr>Sequence Diagram for UC: signing a message</vt:lpstr>
      <vt:lpstr>Sequence Diagram for UC: verifying a signature</vt:lpstr>
      <vt:lpstr>Certificates</vt:lpstr>
      <vt:lpstr>Certificate contents</vt:lpstr>
      <vt:lpstr>Products</vt:lpstr>
      <vt:lpstr>.NET crypto classes</vt:lpstr>
      <vt:lpstr>Evaluation </vt:lpstr>
      <vt:lpstr>Steganography</vt:lpstr>
      <vt:lpstr>Implementation</vt:lpstr>
      <vt:lpstr>Uses of steganography</vt:lpstr>
      <vt:lpstr>Architecture</vt:lpstr>
      <vt:lpstr>Extended Rights Markup Language (XrML)</vt:lpstr>
      <vt:lpstr>ISO/IEC 21000-5:2004</vt:lpstr>
      <vt:lpstr>How Viable Is Digital Rights Management? S.O. Hwang, IEEE Computer, April 2009,28-34</vt:lpstr>
      <vt:lpstr>The state of DRM and online video  (J. Boynton) http://www.stylefoundry.co.uk/blog/2013/11/06/the-state-of-drm-and-online-video.html</vt:lpstr>
      <vt:lpstr>Assignment question on Cryptography</vt:lpstr>
      <vt:lpstr>Q2</vt:lpstr>
      <vt:lpstr>Q2 (Cont.)</vt:lpstr>
      <vt:lpstr>References</vt:lpstr>
      <vt:lpstr>Refs. II</vt:lpstr>
    </vt:vector>
  </TitlesOfParts>
  <Company>ENG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Chpater 4  Cryptography</dc:title>
  <dc:creator>Eduardo Fernandez</dc:creator>
  <cp:lastModifiedBy>Eduardo</cp:lastModifiedBy>
  <cp:revision>64</cp:revision>
  <dcterms:created xsi:type="dcterms:W3CDTF">2015-01-28T20:39:33Z</dcterms:created>
  <dcterms:modified xsi:type="dcterms:W3CDTF">2017-09-14T15:02:44Z</dcterms:modified>
</cp:coreProperties>
</file>